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0.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2.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3.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5.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6.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7.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45"/>
  </p:notesMasterIdLst>
  <p:handoutMasterIdLst>
    <p:handoutMasterId r:id="rId46"/>
  </p:handoutMasterIdLst>
  <p:sldIdLst>
    <p:sldId id="256" r:id="rId6"/>
    <p:sldId id="257" r:id="rId7"/>
    <p:sldId id="258" r:id="rId8"/>
    <p:sldId id="259" r:id="rId9"/>
    <p:sldId id="260" r:id="rId10"/>
    <p:sldId id="298" r:id="rId11"/>
    <p:sldId id="299" r:id="rId12"/>
    <p:sldId id="261" r:id="rId13"/>
    <p:sldId id="264" r:id="rId14"/>
    <p:sldId id="300" r:id="rId15"/>
    <p:sldId id="263" r:id="rId16"/>
    <p:sldId id="266" r:id="rId17"/>
    <p:sldId id="270" r:id="rId18"/>
    <p:sldId id="268" r:id="rId19"/>
    <p:sldId id="271" r:id="rId20"/>
    <p:sldId id="272" r:id="rId21"/>
    <p:sldId id="269" r:id="rId22"/>
    <p:sldId id="267" r:id="rId23"/>
    <p:sldId id="274" r:id="rId24"/>
    <p:sldId id="273" r:id="rId25"/>
    <p:sldId id="278" r:id="rId26"/>
    <p:sldId id="305" r:id="rId27"/>
    <p:sldId id="275" r:id="rId28"/>
    <p:sldId id="276" r:id="rId29"/>
    <p:sldId id="279" r:id="rId30"/>
    <p:sldId id="280" r:id="rId31"/>
    <p:sldId id="281" r:id="rId32"/>
    <p:sldId id="285" r:id="rId33"/>
    <p:sldId id="284" r:id="rId34"/>
    <p:sldId id="283" r:id="rId35"/>
    <p:sldId id="288" r:id="rId36"/>
    <p:sldId id="289" r:id="rId37"/>
    <p:sldId id="290" r:id="rId38"/>
    <p:sldId id="291" r:id="rId39"/>
    <p:sldId id="301" r:id="rId40"/>
    <p:sldId id="302" r:id="rId41"/>
    <p:sldId id="303" r:id="rId42"/>
    <p:sldId id="304" r:id="rId43"/>
    <p:sldId id="296" r:id="rId44"/>
  </p:sldIdLst>
  <p:sldSz cx="9144000" cy="6858000" type="screen4x3"/>
  <p:notesSz cx="6858000" cy="2867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02C929A-B0FA-43BC-B1C2-435C59B0F9BF}">
          <p14:sldIdLst>
            <p14:sldId id="256"/>
            <p14:sldId id="257"/>
            <p14:sldId id="258"/>
            <p14:sldId id="259"/>
            <p14:sldId id="260"/>
            <p14:sldId id="298"/>
            <p14:sldId id="299"/>
            <p14:sldId id="261"/>
          </p14:sldIdLst>
        </p14:section>
        <p14:section name="cyberintimidation" id="{D00C8908-0B10-4377-A4D7-E53A3013A148}">
          <p14:sldIdLst>
            <p14:sldId id="264"/>
            <p14:sldId id="300"/>
            <p14:sldId id="263"/>
            <p14:sldId id="266"/>
            <p14:sldId id="270"/>
            <p14:sldId id="268"/>
            <p14:sldId id="271"/>
          </p14:sldIdLst>
        </p14:section>
        <p14:section name="Autres comportements interdits" id="{7505F552-78FB-4984-AC5E-F81DD9A4ECC4}">
          <p14:sldIdLst>
            <p14:sldId id="272"/>
            <p14:sldId id="269"/>
            <p14:sldId id="267"/>
            <p14:sldId id="274"/>
            <p14:sldId id="273"/>
            <p14:sldId id="278"/>
            <p14:sldId id="305"/>
            <p14:sldId id="275"/>
            <p14:sldId id="276"/>
          </p14:sldIdLst>
        </p14:section>
        <p14:section name="données personnelles" id="{027B71C9-3B90-4B6F-A3A8-A59CB7E70954}">
          <p14:sldIdLst>
            <p14:sldId id="279"/>
            <p14:sldId id="280"/>
            <p14:sldId id="281"/>
          </p14:sldIdLst>
        </p14:section>
        <p14:section name="Que faire en cas de problème?" id="{FC0DF690-41A0-4E5A-BD51-694693301679}">
          <p14:sldIdLst>
            <p14:sldId id="285"/>
            <p14:sldId id="284"/>
            <p14:sldId id="283"/>
          </p14:sldIdLst>
        </p14:section>
        <p14:section name="Notre charte" id="{2AA70626-8704-4D15-A89E-0104F11EEED5}">
          <p14:sldIdLst>
            <p14:sldId id="288"/>
            <p14:sldId id="289"/>
            <p14:sldId id="290"/>
            <p14:sldId id="291"/>
            <p14:sldId id="301"/>
            <p14:sldId id="302"/>
            <p14:sldId id="303"/>
            <p14:sldId id="304"/>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Bélanger-Baillargeon" initials="KB" lastIdx="6" clrIdx="0">
    <p:extLst>
      <p:ext uri="{19B8F6BF-5375-455C-9EA6-DF929625EA0E}">
        <p15:presenceInfo xmlns:p15="http://schemas.microsoft.com/office/powerpoint/2012/main" userId="S::kim.belanger-baillargeon@educaloi.qc.ca::61e8c17a-4f44-4a20-848f-58a57c92f1ad" providerId="AD"/>
      </p:ext>
    </p:extLst>
  </p:cmAuthor>
  <p:cmAuthor id="2" name="Dominique Boutin" initials="DB" lastIdx="15" clrIdx="1">
    <p:extLst>
      <p:ext uri="{19B8F6BF-5375-455C-9EA6-DF929625EA0E}">
        <p15:presenceInfo xmlns:p15="http://schemas.microsoft.com/office/powerpoint/2012/main" userId="S::dominiqueb@educaloi.qc.ca::9bfd8750-2008-41d1-8850-7fd72d12e9bd" providerId="AD"/>
      </p:ext>
    </p:extLst>
  </p:cmAuthor>
  <p:cmAuthor id="3" name="Mira Cliche" initials="MC" lastIdx="1" clrIdx="2">
    <p:extLst>
      <p:ext uri="{19B8F6BF-5375-455C-9EA6-DF929625EA0E}">
        <p15:presenceInfo xmlns:p15="http://schemas.microsoft.com/office/powerpoint/2012/main" userId="S::mira.cliche@educaloi.qc.ca::4ac136d3-ab20-417c-b060-a863d7ca9d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92DB2-B90D-DD71-FDA1-211921ED4335}" v="9" dt="2020-09-28T18:22:16.717"/>
    <p1510:client id="{AAAB05C0-7F24-45D3-A4B5-424B9BEC2656}" v="665" dt="2020-09-28T18:30:17.4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81" autoAdjust="0"/>
  </p:normalViewPr>
  <p:slideViewPr>
    <p:cSldViewPr snapToGrid="0">
      <p:cViewPr varScale="1">
        <p:scale>
          <a:sx n="48" d="100"/>
          <a:sy n="48" d="100"/>
        </p:scale>
        <p:origin x="1162" y="53"/>
      </p:cViewPr>
      <p:guideLst/>
    </p:cSldViewPr>
  </p:slideViewPr>
  <p:notesTextViewPr>
    <p:cViewPr>
      <p:scale>
        <a:sx n="3" d="2"/>
        <a:sy n="3" d="2"/>
      </p:scale>
      <p:origin x="0" y="0"/>
    </p:cViewPr>
  </p:notesTextViewPr>
  <p:notesViewPr>
    <p:cSldViewPr snapToGrid="0">
      <p:cViewPr>
        <p:scale>
          <a:sx n="100" d="100"/>
          <a:sy n="100" d="100"/>
        </p:scale>
        <p:origin x="2400" y="-3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43E5559-2E00-4835-83EE-ED976A0B93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D34ADDDF-A7EA-4D58-8200-632E8D6109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C6ABD4-1932-4374-8947-7BC13852F94F}" type="datetimeFigureOut">
              <a:rPr lang="en-US" smtClean="0"/>
              <a:t>9/30/2020</a:t>
            </a:fld>
            <a:endParaRPr lang="en-US"/>
          </a:p>
        </p:txBody>
      </p:sp>
      <p:sp>
        <p:nvSpPr>
          <p:cNvPr id="4" name="Espace réservé du pied de page 3">
            <a:extLst>
              <a:ext uri="{FF2B5EF4-FFF2-40B4-BE49-F238E27FC236}">
                <a16:creationId xmlns:a16="http://schemas.microsoft.com/office/drawing/2014/main" id="{15A07F5F-9F82-4DDB-B392-9059AD0043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Espace réservé du numéro de diapositive 5">
            <a:extLst>
              <a:ext uri="{FF2B5EF4-FFF2-40B4-BE49-F238E27FC236}">
                <a16:creationId xmlns:a16="http://schemas.microsoft.com/office/drawing/2014/main" id="{0F373D79-00AB-4904-9374-EBD6A15576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CE41B-1A09-43EE-91E3-32755B45BE29}" type="slidenum">
              <a:rPr lang="en-US" smtClean="0"/>
              <a:t>‹N°›</a:t>
            </a:fld>
            <a:endParaRPr lang="en-US"/>
          </a:p>
        </p:txBody>
      </p:sp>
    </p:spTree>
    <p:extLst>
      <p:ext uri="{BB962C8B-B14F-4D97-AF65-F5344CB8AC3E}">
        <p14:creationId xmlns:p14="http://schemas.microsoft.com/office/powerpoint/2010/main" val="318547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2413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241300"/>
          </a:xfrm>
          <a:prstGeom prst="rect">
            <a:avLst/>
          </a:prstGeom>
        </p:spPr>
        <p:txBody>
          <a:bodyPr vert="horz" lIns="91440" tIns="45720" rIns="91440" bIns="45720" rtlCol="0"/>
          <a:lstStyle>
            <a:lvl1pPr algn="r">
              <a:defRPr sz="1200"/>
            </a:lvl1pPr>
          </a:lstStyle>
          <a:p>
            <a:fld id="{816FDB66-4AB7-4EA2-B504-8B86D56C0DC8}" type="datetimeFigureOut">
              <a:rPr lang="en-US" smtClean="0"/>
              <a:t>9/30/2020</a:t>
            </a:fld>
            <a:endParaRPr lang="en-US"/>
          </a:p>
        </p:txBody>
      </p:sp>
      <p:sp>
        <p:nvSpPr>
          <p:cNvPr id="4" name="Espace réservé de l'image des diapositives 3"/>
          <p:cNvSpPr>
            <a:spLocks noGrp="1" noRot="1" noChangeAspect="1"/>
          </p:cNvSpPr>
          <p:nvPr>
            <p:ph type="sldImg" idx="2"/>
          </p:nvPr>
        </p:nvSpPr>
        <p:spPr>
          <a:xfrm>
            <a:off x="2071116" y="0"/>
            <a:ext cx="2715768" cy="2036826"/>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0" y="2095441"/>
            <a:ext cx="6858000" cy="674375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39200"/>
            <a:ext cx="2971800" cy="3048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839200"/>
            <a:ext cx="2971800" cy="304800"/>
          </a:xfrm>
          <a:prstGeom prst="rect">
            <a:avLst/>
          </a:prstGeom>
        </p:spPr>
        <p:txBody>
          <a:bodyPr vert="horz" lIns="91440" tIns="45720" rIns="91440" bIns="45720" rtlCol="0" anchor="b"/>
          <a:lstStyle>
            <a:lvl1pPr algn="r">
              <a:defRPr sz="1200"/>
            </a:lvl1pPr>
          </a:lstStyle>
          <a:p>
            <a:fld id="{5F6FAF43-2470-49D2-973B-F1E268166A57}" type="slidenum">
              <a:rPr lang="en-US" smtClean="0"/>
              <a:pPr/>
              <a:t>‹N°›</a:t>
            </a:fld>
            <a:endParaRPr lang="en-US"/>
          </a:p>
        </p:txBody>
      </p:sp>
    </p:spTree>
    <p:extLst>
      <p:ext uri="{BB962C8B-B14F-4D97-AF65-F5344CB8AC3E}">
        <p14:creationId xmlns:p14="http://schemas.microsoft.com/office/powerpoint/2010/main" val="50521949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ucaloi.qc.ca/capsules/le-harcelement-crimine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ducaloi.qc.ca/nouvelles/sexprimer-sur-internet-oui-ma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loi.qc.ca/categories/justice-penale-adolesce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justice.gc.ca/fra/jp-cj/jj-yj/outils-tools/hist-back.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ducaloi.qc.ca/capsules/partager-des-images-intimes-un-crim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riv.gc.ca/fr/a-propos-du-commissariat/ce-que-nous-faisons/campagnes-et-activites-de-sensibilisation/sensibilisation-des-enfants-a-la-vie-prive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priv.gc.ca/fr/a-propos-du-commissariat/ce-que-nous-faisons/campagnes-et-activites-de-sensibilisation/" TargetMode="External"/><Relationship Id="rId4" Type="http://schemas.openxmlformats.org/officeDocument/2006/relationships/hyperlink" Target="https://www.priv.gc.ca/fr/a-propos-du-commissariat/ce-que-nous-faisons/campagnes-et-activites-de-sensibilisation/sensibilisation-des-enfants-a-la-vie-prive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aidezmoisvp.ca"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legisquebec.gouv.qc.ca/fr/ShowDoc/cs/C-1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educaloi.qc.ca/capsules/les-lois-au-canada-et-au-quebec" TargetMode="External"/><Relationship Id="rId4" Type="http://schemas.openxmlformats.org/officeDocument/2006/relationships/hyperlink" Target="http://www.cdpdj.qc.ca/Publications/Charte_simplifiee.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a:xfrm>
            <a:off x="3884613" y="8567983"/>
            <a:ext cx="2971800" cy="458787"/>
          </a:xfrm>
        </p:spPr>
        <p:txBody>
          <a:bodyPr/>
          <a:lstStyle/>
          <a:p>
            <a:fld id="{5F6FAF43-2470-49D2-973B-F1E268166A57}" type="slidenum">
              <a:rPr lang="en-US" smtClean="0"/>
              <a:t>1</a:t>
            </a:fld>
            <a:endParaRPr lang="en-US"/>
          </a:p>
        </p:txBody>
      </p:sp>
    </p:spTree>
    <p:extLst>
      <p:ext uri="{BB962C8B-B14F-4D97-AF65-F5344CB8AC3E}">
        <p14:creationId xmlns:p14="http://schemas.microsoft.com/office/powerpoint/2010/main" val="44789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noProof="0" dirty="0"/>
              <a:t>La plupart des gestes mentionnés par les élèves sont interdits et encadrés par la loi. Par contre, ce ne sont pas tous des crimes.</a:t>
            </a:r>
          </a:p>
          <a:p>
            <a:endParaRPr lang="fr-CA" noProof="0" dirty="0"/>
          </a:p>
          <a:p>
            <a:r>
              <a:rPr lang="fr-CA" noProof="0" dirty="0"/>
              <a:t>Les crimes sont généralement des comportements qui vont à l’encontre des valeurs de la société. Les crimes peuvent être contre des personnes (meurtre, violence physique, agression sexuelle, terrorisme) ou contre des choses (vol, vandalisme, fraude, entrée par effraction). Les crimes peuvent aussi être d’autres comportements qu’on interdit dans la société: ex: trafic de drogue. Une personne qui commet un crime peut être accusée et être reconnue coupable de ce crime. Il y aura alors une conséquence qui est décidée par un juge. La plupart des crimes se trouvent dans le Code criminel, une loi fédérale pour tout le Canada.</a:t>
            </a:r>
          </a:p>
          <a:p>
            <a:endParaRPr lang="fr-CA" noProof="0" dirty="0"/>
          </a:p>
          <a:p>
            <a:r>
              <a:rPr lang="fr-CA" noProof="0" dirty="0"/>
              <a:t>Dans d’autres situations, une personne peut recevoir une contravention si elle fait quelque chose d’interdit. Par exemple, rouler trop vite en voiture, être dans un parc lorsque le parc est fermé, fumer dans un endroit interdit, faire des graffitis, détruire des objets qui appartiennent à la ville (abribus, poubelles, installations dans un parc, etc.). On peut recevoir un ticket à partir de 14 ans.</a:t>
            </a:r>
            <a:endParaRPr lang="fr-CA" noProof="0" dirty="0">
              <a:cs typeface="Calibri"/>
            </a:endParaRPr>
          </a:p>
          <a:p>
            <a:endParaRPr lang="fr-CA" noProof="0" dirty="0"/>
          </a:p>
          <a:p>
            <a:r>
              <a:rPr lang="fr-CA" noProof="0" dirty="0"/>
              <a:t>D’autres comportements sont aussi encadrés par la loi, mais ils n’ont pas les mêmes conséquences. Dans les autres cas, si on agit mal on pourrait devoir dédommager une personne qui a subi un dommage (lui payer un montant d’argent). Par exemple, dans les cas de droits d’auteur, de diffamation, de droit à l’image, de discrimination.</a:t>
            </a:r>
          </a:p>
          <a:p>
            <a:endParaRPr lang="fr-CA" noProof="0" dirty="0"/>
          </a:p>
          <a:p>
            <a:endParaRPr lang="fr-CA" b="1" dirty="0">
              <a:cs typeface="Calibri" panose="020F0502020204030204"/>
            </a:endParaRPr>
          </a:p>
          <a:p>
            <a:r>
              <a:rPr lang="fr-CA" b="1" i="1" dirty="0">
                <a:cs typeface="Calibri" panose="020F0502020204030204"/>
              </a:rPr>
              <a:t>Sources:</a:t>
            </a:r>
            <a:endParaRPr lang="fr-CA" b="1" dirty="0">
              <a:cs typeface="Calibri" panose="020F0502020204030204"/>
            </a:endParaRPr>
          </a:p>
          <a:p>
            <a:r>
              <a:rPr lang="fr-CA" dirty="0">
                <a:cs typeface="Calibri" panose="020F0502020204030204"/>
              </a:rPr>
              <a:t>Code criminel, art. 21</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10</a:t>
            </a:fld>
            <a:endParaRPr lang="en-US"/>
          </a:p>
        </p:txBody>
      </p:sp>
    </p:spTree>
    <p:extLst>
      <p:ext uri="{BB962C8B-B14F-4D97-AF65-F5344CB8AC3E}">
        <p14:creationId xmlns:p14="http://schemas.microsoft.com/office/powerpoint/2010/main" val="190719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cyberintimidation, c’est de l’intimidation, mais qui a </a:t>
            </a:r>
            <a:r>
              <a:rPr lang="fr-CA" sz="1100" b="0" i="0" u="none" strike="noStrike" kern="1200" dirty="0">
                <a:solidFill>
                  <a:schemeClr val="tx1"/>
                </a:solidFill>
                <a:effectLst/>
                <a:latin typeface="+mn-lt"/>
                <a:ea typeface="+mn-ea"/>
                <a:cs typeface="+mn-cs"/>
              </a:rPr>
              <a:t>lieu sur le Web, par texto, par courriel, etc. La plupart du temps, ce sont des gestes qui sont fréquents et qui cherchent à diminuer la personne victime.</a:t>
            </a:r>
            <a:endParaRPr lang="fr-CA" dirty="0">
              <a:cs typeface="Calibri"/>
            </a:endParaRPr>
          </a:p>
          <a:p>
            <a:endParaRPr lang="fr-CA" dirty="0"/>
          </a:p>
          <a:p>
            <a:pPr rtl="0" fontAlgn="base"/>
            <a:r>
              <a:rPr lang="fr-CA" sz="1100" b="1" i="0" u="none" strike="noStrike" kern="1200" dirty="0">
                <a:solidFill>
                  <a:schemeClr val="tx1"/>
                </a:solidFill>
                <a:effectLst/>
                <a:latin typeface="+mn-lt"/>
                <a:ea typeface="+mn-ea"/>
                <a:cs typeface="+mn-cs"/>
              </a:rPr>
              <a:t>L’intimidation va plus loin qu’une plaisanterie entre amis ou qu'un conflit entre deux personnes.</a:t>
            </a:r>
            <a:r>
              <a:rPr lang="en-US" sz="1100" b="1" i="0" kern="1200" dirty="0">
                <a:solidFill>
                  <a:schemeClr val="tx1"/>
                </a:solidFill>
                <a:effectLst/>
                <a:latin typeface="+mn-lt"/>
                <a:ea typeface="+mn-ea"/>
                <a:cs typeface="+mn-cs"/>
              </a:rPr>
              <a:t>​</a:t>
            </a:r>
            <a:endParaRPr lang="fr-CA" sz="1100" b="1" i="0" kern="1200" dirty="0">
              <a:solidFill>
                <a:schemeClr val="tx1"/>
              </a:solidFill>
              <a:effectLst/>
              <a:latin typeface="+mn-lt"/>
              <a:ea typeface="+mn-ea"/>
              <a:cs typeface="+mn-cs"/>
            </a:endParaRPr>
          </a:p>
          <a:p>
            <a:pPr rtl="0" fontAlgn="base"/>
            <a:r>
              <a:rPr lang="fr-CA" sz="1100" b="0" i="0" u="none" strike="noStrike" kern="1200" dirty="0">
                <a:solidFill>
                  <a:schemeClr val="tx1"/>
                </a:solidFill>
                <a:effectLst/>
                <a:latin typeface="+mn-lt"/>
                <a:ea typeface="+mn-ea"/>
                <a:cs typeface="+mn-cs"/>
              </a:rPr>
              <a:t>Voici quelques exemples d’intimidation:</a:t>
            </a:r>
            <a:r>
              <a:rPr lang="en-US" sz="1100" b="0" i="0" kern="1200" dirty="0">
                <a:solidFill>
                  <a:schemeClr val="tx1"/>
                </a:solidFill>
                <a:effectLst/>
                <a:latin typeface="+mn-lt"/>
                <a:ea typeface="+mn-ea"/>
                <a:cs typeface="+mn-cs"/>
              </a:rPr>
              <a:t>​</a:t>
            </a:r>
            <a:endParaRPr lang="en-US" sz="1100" b="0" i="0" kern="1200" dirty="0">
              <a:solidFill>
                <a:schemeClr val="tx1"/>
              </a:solidFill>
              <a:effectLst/>
              <a:latin typeface="+mn-lt"/>
              <a:cs typeface="Calibri"/>
            </a:endParaRPr>
          </a:p>
          <a:p>
            <a:pPr marL="171450" indent="-171450" rtl="0" fontAlgn="base">
              <a:buFont typeface="Wingdings" panose="05000000000000000000" pitchFamily="2" charset="2"/>
              <a:buChar char="q"/>
            </a:pPr>
            <a:r>
              <a:rPr lang="fr-CA" sz="1100" b="0" i="0" u="none" strike="noStrike" kern="1200" dirty="0">
                <a:solidFill>
                  <a:schemeClr val="tx1"/>
                </a:solidFill>
                <a:effectLst/>
                <a:latin typeface="+mn-lt"/>
                <a:ea typeface="+mn-ea"/>
                <a:cs typeface="+mn-cs"/>
              </a:rPr>
              <a:t>Insulter quelqu’un (« T’es nul! »; « T’es laid! »)</a:t>
            </a:r>
            <a:r>
              <a:rPr lang="en-US" sz="1100" b="0" i="0" kern="1200" dirty="0">
                <a:solidFill>
                  <a:schemeClr val="tx1"/>
                </a:solidFill>
                <a:effectLst/>
                <a:latin typeface="+mn-lt"/>
                <a:ea typeface="+mn-ea"/>
                <a:cs typeface="+mn-cs"/>
              </a:rPr>
              <a:t>​</a:t>
            </a:r>
            <a:endParaRPr lang="en-US" sz="1100" b="0" i="0" kern="1200" dirty="0">
              <a:solidFill>
                <a:schemeClr val="tx1"/>
              </a:solidFill>
              <a:effectLst/>
              <a:latin typeface="+mn-lt"/>
              <a:cs typeface="Calibri"/>
            </a:endParaRPr>
          </a:p>
          <a:p>
            <a:pPr marL="171450" indent="-171450" fontAlgn="base">
              <a:buFont typeface="Wingdings" panose="05000000000000000000" pitchFamily="2" charset="2"/>
              <a:buChar char="q"/>
            </a:pPr>
            <a:r>
              <a:rPr lang="fr-CA" sz="1100" b="0" i="0" u="none" strike="noStrike" kern="1200" dirty="0">
                <a:solidFill>
                  <a:schemeClr val="tx1"/>
                </a:solidFill>
                <a:effectLst/>
                <a:latin typeface="+mn-lt"/>
                <a:ea typeface="+mn-ea"/>
                <a:cs typeface="+mn-cs"/>
              </a:rPr>
              <a:t>Menacer quelqu’un</a:t>
            </a:r>
            <a:r>
              <a:rPr lang="fr-CA" dirty="0"/>
              <a:t> ou extorquer quelqu'un</a:t>
            </a:r>
            <a:r>
              <a:rPr lang="fr-CA" sz="1100" b="0" i="0" u="none" strike="noStrike" kern="1200" dirty="0">
                <a:solidFill>
                  <a:schemeClr val="tx1"/>
                </a:solidFill>
                <a:effectLst/>
                <a:latin typeface="+mn-lt"/>
                <a:ea typeface="+mn-ea"/>
                <a:cs typeface="+mn-cs"/>
              </a:rPr>
              <a:t> (« On va lui faire peur! »; « Montre-moi tes seins sinon je mets ta photo embarrassante sur Internet »)</a:t>
            </a:r>
            <a:r>
              <a:rPr lang="en-US" sz="1100" b="0" i="0" kern="1200" dirty="0">
                <a:solidFill>
                  <a:schemeClr val="tx1"/>
                </a:solidFill>
                <a:effectLst/>
                <a:latin typeface="+mn-lt"/>
                <a:ea typeface="+mn-ea"/>
                <a:cs typeface="+mn-cs"/>
              </a:rPr>
              <a:t>​</a:t>
            </a:r>
            <a:endParaRPr lang="en-US" sz="1100" b="0" i="0" kern="1200" dirty="0">
              <a:solidFill>
                <a:schemeClr val="tx1"/>
              </a:solidFill>
              <a:effectLst/>
              <a:latin typeface="+mn-lt"/>
              <a:cs typeface="Calibri"/>
            </a:endParaRPr>
          </a:p>
          <a:p>
            <a:pPr marL="171450" indent="-171450" fontAlgn="base">
              <a:buFont typeface="Wingdings" panose="05000000000000000000" pitchFamily="2" charset="2"/>
              <a:buChar char="q"/>
            </a:pPr>
            <a:r>
              <a:rPr lang="fr-CA" dirty="0">
                <a:cs typeface="Calibri"/>
              </a:rPr>
              <a:t>Rabaisser une personne par des propos méchants.</a:t>
            </a:r>
            <a:endParaRPr lang="fr-CA" sz="1100" b="0" i="0" strike="sngStrike" kern="1200" dirty="0">
              <a:solidFill>
                <a:schemeClr val="tx1"/>
              </a:solidFill>
              <a:effectLst/>
              <a:latin typeface="+mn-lt"/>
              <a:cs typeface="Calibri"/>
            </a:endParaRPr>
          </a:p>
          <a:p>
            <a:pPr marL="171450" indent="-171450">
              <a:buFont typeface="Wingdings" panose="05000000000000000000" pitchFamily="2" charset="2"/>
              <a:buChar char="q"/>
            </a:pPr>
            <a:r>
              <a:rPr lang="fr-CA" dirty="0">
                <a:cs typeface="Calibri"/>
              </a:rPr>
              <a:t>Voler l'identité de quelqu'un d'autre; se faire passer pour quelqu'un d'autre. </a:t>
            </a:r>
            <a:endParaRPr lang="fr-CA" dirty="0"/>
          </a:p>
          <a:p>
            <a:pPr rtl="0" fontAlgn="base"/>
            <a:r>
              <a:rPr lang="fr-CA" sz="1100" b="0" i="0" kern="1200" dirty="0">
                <a:solidFill>
                  <a:schemeClr val="tx1"/>
                </a:solidFill>
                <a:effectLst/>
                <a:latin typeface="+mn-lt"/>
                <a:ea typeface="+mn-ea"/>
                <a:cs typeface="+mn-cs"/>
              </a:rPr>
              <a:t>​</a:t>
            </a:r>
            <a:endParaRPr lang="fr-CA" sz="1100" b="0" i="0" kern="1200" dirty="0">
              <a:solidFill>
                <a:schemeClr val="tx1"/>
              </a:solidFill>
              <a:effectLst/>
              <a:latin typeface="+mn-lt"/>
              <a:cs typeface="Calibri"/>
            </a:endParaRPr>
          </a:p>
          <a:p>
            <a:pPr fontAlgn="base"/>
            <a:r>
              <a:rPr lang="fr-CA" sz="1100" b="0" i="0" u="none" strike="noStrike" kern="1200" dirty="0">
                <a:solidFill>
                  <a:schemeClr val="tx1"/>
                </a:solidFill>
                <a:effectLst/>
                <a:latin typeface="+mn-lt"/>
                <a:ea typeface="+mn-ea"/>
                <a:cs typeface="+mn-cs"/>
              </a:rPr>
              <a:t>Des gestes peuvent être intimidants même s'ils ne sont pas faits directement devant la personne, comme des propos blessants qui lui sont rapportés par la suite.</a:t>
            </a:r>
            <a:r>
              <a:rPr lang="fr-CA" dirty="0"/>
              <a:t> </a:t>
            </a:r>
            <a:endParaRPr lang="fr-CA" sz="1100" b="0" i="0" u="none" strike="noStrike" kern="1200" dirty="0">
              <a:solidFill>
                <a:schemeClr val="tx1"/>
              </a:solidFill>
              <a:effectLst/>
              <a:latin typeface="+mn-lt"/>
              <a:cs typeface="Calibri"/>
            </a:endParaRPr>
          </a:p>
          <a:p>
            <a:pPr rtl="0" fontAlgn="base"/>
            <a:endParaRPr lang="fr-CA" sz="11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100" b="0" i="0" u="none" strike="noStrike" kern="1200" dirty="0">
                <a:solidFill>
                  <a:schemeClr val="tx1"/>
                </a:solidFill>
                <a:effectLst/>
                <a:latin typeface="+mn-lt"/>
                <a:ea typeface="+mn-ea"/>
                <a:cs typeface="+mn-cs"/>
              </a:rPr>
              <a:t>Les gestes suivants seront expliqués dans les prochaines diapositives:</a:t>
            </a:r>
            <a:endParaRPr lang="fr-CA" sz="1100" b="0" i="0" u="none" strike="noStrik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fr-CA" sz="1100" b="0" i="0" u="none" strike="noStrike" kern="1200" dirty="0">
                <a:solidFill>
                  <a:schemeClr val="tx1"/>
                </a:solidFill>
                <a:effectLst/>
                <a:latin typeface="+mn-lt"/>
                <a:ea typeface="+mn-ea"/>
                <a:cs typeface="+mn-cs"/>
              </a:rPr>
              <a:t>Menaces</a:t>
            </a:r>
            <a:endParaRPr lang="fr-CA" sz="1100" b="0" i="0" u="none" strike="noStrik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fr-CA" sz="1100" b="0" i="0" u="none" strike="noStrike" kern="1200" dirty="0">
                <a:solidFill>
                  <a:schemeClr val="tx1"/>
                </a:solidFill>
                <a:effectLst/>
                <a:latin typeface="+mn-lt"/>
                <a:ea typeface="+mn-ea"/>
                <a:cs typeface="+mn-cs"/>
              </a:rPr>
              <a:t>Harcèlement</a:t>
            </a:r>
            <a:endParaRPr lang="fr-CA" sz="1100" b="0" i="0" u="none" strike="noStrik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fr-CA" sz="1100" b="0" i="0" u="none" strike="noStrike" kern="1200" dirty="0">
                <a:solidFill>
                  <a:schemeClr val="tx1"/>
                </a:solidFill>
                <a:effectLst/>
                <a:latin typeface="+mn-lt"/>
                <a:ea typeface="+mn-ea"/>
                <a:cs typeface="+mn-cs"/>
              </a:rPr>
              <a:t>Taxage / extorsion</a:t>
            </a:r>
            <a:endParaRPr lang="fr-CA" sz="1100" b="0" i="0" u="none" strike="noStrik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fr-CA" sz="1100" b="0" i="0" u="none" strike="noStrike" kern="1200" dirty="0">
                <a:solidFill>
                  <a:schemeClr val="tx1"/>
                </a:solidFill>
                <a:effectLst/>
                <a:latin typeface="+mn-lt"/>
                <a:ea typeface="+mn-ea"/>
                <a:cs typeface="+mn-cs"/>
              </a:rPr>
              <a:t>Diffamation</a:t>
            </a:r>
            <a:endParaRPr lang="fr-CA" sz="1100" b="0" i="0" u="none" strike="noStrike" kern="1200" dirty="0">
              <a:solidFill>
                <a:schemeClr val="tx1"/>
              </a:solidFill>
              <a:effectLst/>
              <a:latin typeface="+mn-lt"/>
              <a:cs typeface="Calibri"/>
            </a:endParaRPr>
          </a:p>
          <a:p>
            <a:pPr rtl="0" fontAlgn="base"/>
            <a:endParaRPr lang="en-US" sz="1100" b="1" i="1" kern="1200" dirty="0">
              <a:solidFill>
                <a:schemeClr val="tx1"/>
              </a:solidFill>
              <a:effectLst/>
              <a:latin typeface="+mn-lt"/>
              <a:ea typeface="+mn-ea"/>
              <a:cs typeface="+mn-cs"/>
            </a:endParaRPr>
          </a:p>
          <a:p>
            <a:pPr rtl="0" fontAlgn="base"/>
            <a:endParaRPr lang="en-US" sz="1100" b="1" i="1" kern="1200" dirty="0">
              <a:solidFill>
                <a:schemeClr val="tx1"/>
              </a:solidFill>
              <a:effectLst/>
              <a:latin typeface="+mn-lt"/>
              <a:ea typeface="+mn-ea"/>
              <a:cs typeface="+mn-cs"/>
            </a:endParaRPr>
          </a:p>
          <a:p>
            <a:pPr rtl="0" fontAlgn="base"/>
            <a:r>
              <a:rPr lang="en-US" sz="1100" b="1" i="1" kern="1200" dirty="0">
                <a:solidFill>
                  <a:schemeClr val="tx1"/>
                </a:solidFill>
                <a:effectLst/>
                <a:latin typeface="+mn-lt"/>
                <a:ea typeface="+mn-ea"/>
                <a:cs typeface="+mn-cs"/>
              </a:rPr>
              <a:t>Sources:</a:t>
            </a:r>
            <a:endParaRPr lang="en-US" sz="1100" b="1" i="1" kern="1200" dirty="0">
              <a:solidFill>
                <a:schemeClr val="tx1"/>
              </a:solidFill>
              <a:effectLst/>
              <a:latin typeface="+mn-lt"/>
              <a:cs typeface="Calibri"/>
            </a:endParaRPr>
          </a:p>
          <a:p>
            <a:pPr rtl="0" fontAlgn="base"/>
            <a:endParaRPr lang="en-US" sz="1100" b="0" i="0" kern="1200" dirty="0">
              <a:solidFill>
                <a:schemeClr val="tx1"/>
              </a:solidFill>
              <a:effectLst/>
              <a:latin typeface="+mn-lt"/>
              <a:ea typeface="+mn-ea"/>
              <a:cs typeface="+mn-cs"/>
            </a:endParaRPr>
          </a:p>
          <a:p>
            <a:r>
              <a:rPr lang="en-CA" i="1" dirty="0"/>
              <a:t>L</a:t>
            </a:r>
            <a:r>
              <a:rPr lang="fr-CA" i="1" dirty="0" err="1"/>
              <a:t>oi</a:t>
            </a:r>
            <a:r>
              <a:rPr lang="fr-CA" i="1" dirty="0"/>
              <a:t> sur l’instruction publique</a:t>
            </a:r>
            <a:r>
              <a:rPr lang="fr-CA" dirty="0"/>
              <a:t>, art. 13 al. 1(1.1°)</a:t>
            </a:r>
            <a:endParaRPr lang="en-US" dirty="0"/>
          </a:p>
          <a:p>
            <a:r>
              <a:rPr lang="fr-CA" i="1" dirty="0"/>
              <a:t>Loi sur l’enseignement privé</a:t>
            </a:r>
            <a:r>
              <a:rPr lang="fr-CA" dirty="0"/>
              <a:t>, art. 9 al 2</a:t>
            </a:r>
            <a:endParaRPr lang="fr-CA"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11</a:t>
            </a:fld>
            <a:endParaRPr lang="en-US"/>
          </a:p>
        </p:txBody>
      </p:sp>
    </p:spTree>
    <p:extLst>
      <p:ext uri="{BB962C8B-B14F-4D97-AF65-F5344CB8AC3E}">
        <p14:creationId xmlns:p14="http://schemas.microsoft.com/office/powerpoint/2010/main" val="298338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cs typeface="Calibri"/>
              </a:rPr>
              <a:t>NOTES À L’ENSEIGNANT</a:t>
            </a:r>
            <a:endParaRPr lang="en-US">
              <a:cs typeface="Calibri"/>
            </a:endParaRPr>
          </a:p>
          <a:p>
            <a:endParaRPr lang="en-US">
              <a:cs typeface="Calibri"/>
            </a:endParaRPr>
          </a:p>
          <a:p>
            <a:pPr rtl="0" fontAlgn="base"/>
            <a:r>
              <a:rPr lang="fr-CA" sz="1100" b="1" i="0" u="none" strike="noStrike" kern="1200">
                <a:solidFill>
                  <a:schemeClr val="tx1"/>
                </a:solidFill>
                <a:effectLst/>
                <a:latin typeface="+mn-lt"/>
                <a:ea typeface="+mn-ea"/>
                <a:cs typeface="+mn-cs"/>
              </a:rPr>
              <a:t>Menaces</a:t>
            </a:r>
            <a:r>
              <a:rPr lang="en-US" sz="1100" b="0" i="0" kern="1200">
                <a:solidFill>
                  <a:schemeClr val="tx1"/>
                </a:solidFill>
                <a:effectLst/>
                <a:latin typeface="+mn-lt"/>
                <a:ea typeface="+mn-ea"/>
                <a:cs typeface="+mn-cs"/>
              </a:rPr>
              <a:t>​</a:t>
            </a:r>
          </a:p>
          <a:p>
            <a:pPr rtl="0" fontAlgn="base"/>
            <a:r>
              <a:rPr lang="fr-CA" sz="1100" b="0" i="0" u="none" strike="noStrike" kern="1200">
                <a:solidFill>
                  <a:schemeClr val="tx1"/>
                </a:solidFill>
                <a:effectLst/>
                <a:latin typeface="+mn-lt"/>
                <a:ea typeface="+mn-ea"/>
                <a:cs typeface="+mn-cs"/>
              </a:rPr>
              <a:t>Ce ne sont pas toutes les menaces qui peuvent constituer un crime. Personne ne va appeler la police si un élève en menace un autre de ne plus être son ami! </a:t>
            </a:r>
            <a:r>
              <a:rPr lang="en-US" sz="1100" b="0" i="0" kern="1200">
                <a:solidFill>
                  <a:schemeClr val="tx1"/>
                </a:solidFill>
                <a:effectLst/>
                <a:latin typeface="+mn-lt"/>
                <a:ea typeface="+mn-ea"/>
                <a:cs typeface="+mn-cs"/>
              </a:rPr>
              <a:t>​</a:t>
            </a:r>
          </a:p>
          <a:p>
            <a:pPr rtl="0" fontAlgn="base"/>
            <a:endParaRPr lang="en-US" sz="1100" b="0" i="0" kern="1200">
              <a:solidFill>
                <a:schemeClr val="tx1"/>
              </a:solidFill>
              <a:effectLst/>
              <a:latin typeface="+mn-lt"/>
              <a:ea typeface="+mn-ea"/>
              <a:cs typeface="+mn-cs"/>
            </a:endParaRPr>
          </a:p>
          <a:p>
            <a:pPr rtl="0" fontAlgn="base"/>
            <a:r>
              <a:rPr lang="fr-CA" sz="1100" b="1" i="0" u="none" strike="noStrike" kern="1200">
                <a:solidFill>
                  <a:schemeClr val="tx1"/>
                </a:solidFill>
                <a:effectLst/>
                <a:latin typeface="+mn-lt"/>
                <a:ea typeface="+mn-ea"/>
                <a:cs typeface="+mn-cs"/>
              </a:rPr>
              <a:t>C’est un crime de menacer de: </a:t>
            </a:r>
            <a:r>
              <a:rPr lang="en-US" sz="1100" b="1" i="0" kern="1200">
                <a:solidFill>
                  <a:schemeClr val="tx1"/>
                </a:solidFill>
                <a:effectLst/>
                <a:latin typeface="+mn-lt"/>
                <a:ea typeface="+mn-ea"/>
                <a:cs typeface="+mn-cs"/>
              </a:rPr>
              <a:t>​</a:t>
            </a:r>
          </a:p>
          <a:p>
            <a:pPr marL="171450" indent="-171450" rtl="0" fontAlgn="base">
              <a:buFont typeface="Wingdings" panose="05000000000000000000" pitchFamily="2" charset="2"/>
              <a:buChar char="q"/>
            </a:pPr>
            <a:r>
              <a:rPr lang="fr-CA" sz="1100" b="0" i="0" u="none" strike="noStrike" kern="1200">
                <a:solidFill>
                  <a:schemeClr val="tx1"/>
                </a:solidFill>
                <a:effectLst/>
                <a:latin typeface="+mn-lt"/>
                <a:ea typeface="+mn-ea"/>
                <a:cs typeface="+mn-cs"/>
              </a:rPr>
              <a:t>Tuer ou blesser une personne ou son animal;</a:t>
            </a:r>
            <a:r>
              <a:rPr lang="en-US" sz="1100" b="0" i="0" kern="1200">
                <a:solidFill>
                  <a:schemeClr val="tx1"/>
                </a:solidFill>
                <a:effectLst/>
                <a:latin typeface="+mn-lt"/>
                <a:ea typeface="+mn-ea"/>
                <a:cs typeface="+mn-cs"/>
              </a:rPr>
              <a:t>​</a:t>
            </a:r>
          </a:p>
          <a:p>
            <a:pPr marL="171450" indent="-171450" rtl="0" fontAlgn="base">
              <a:buFont typeface="Wingdings" panose="05000000000000000000" pitchFamily="2" charset="2"/>
              <a:buChar char="q"/>
            </a:pPr>
            <a:r>
              <a:rPr lang="fr-CA" sz="1100" b="0" i="0" u="none" strike="noStrike" kern="1200">
                <a:solidFill>
                  <a:schemeClr val="tx1"/>
                </a:solidFill>
                <a:effectLst/>
                <a:latin typeface="+mn-lt"/>
                <a:ea typeface="+mn-ea"/>
                <a:cs typeface="+mn-cs"/>
              </a:rPr>
              <a:t>Brûler, détruire ou endommager un objet.</a:t>
            </a:r>
            <a:r>
              <a:rPr lang="en-US" sz="1100" b="0" i="0" kern="1200">
                <a:solidFill>
                  <a:schemeClr val="tx1"/>
                </a:solidFill>
                <a:effectLst/>
                <a:latin typeface="+mn-lt"/>
                <a:ea typeface="+mn-ea"/>
                <a:cs typeface="+mn-cs"/>
              </a:rPr>
              <a:t>​</a:t>
            </a:r>
          </a:p>
          <a:p>
            <a:pPr rtl="0" fontAlgn="base"/>
            <a:r>
              <a:rPr lang="fr-CA" sz="1100" b="0" i="0" u="none" strike="noStrike" kern="1200">
                <a:solidFill>
                  <a:schemeClr val="tx1"/>
                </a:solidFill>
                <a:effectLst/>
                <a:latin typeface="+mn-lt"/>
                <a:ea typeface="+mn-ea"/>
                <a:cs typeface="+mn-cs"/>
              </a:rPr>
              <a:t>Pour qu’une menace soit criminelle, il faut avoir l’intention que les mots intimident ou soient pris au sérieux. Il n’est pas nécessaire de prouver que la menace allait être exécutée!</a:t>
            </a:r>
            <a:r>
              <a:rPr lang="en-US" sz="1100" b="0" i="0" kern="1200">
                <a:solidFill>
                  <a:schemeClr val="tx1"/>
                </a:solidFill>
                <a:effectLst/>
                <a:latin typeface="+mn-lt"/>
                <a:ea typeface="+mn-ea"/>
                <a:cs typeface="+mn-cs"/>
              </a:rPr>
              <a:t>​</a:t>
            </a:r>
          </a:p>
          <a:p>
            <a:endParaRPr lang="en-US">
              <a:cs typeface="Calibri"/>
            </a:endParaRPr>
          </a:p>
          <a:p>
            <a:r>
              <a:rPr lang="en-US" b="1" i="1">
                <a:cs typeface="Calibri"/>
              </a:rPr>
              <a:t>Sources:</a:t>
            </a:r>
          </a:p>
          <a:p>
            <a:endParaRPr lang="en-US">
              <a:cs typeface="Calibri"/>
            </a:endParaRPr>
          </a:p>
          <a:p>
            <a:r>
              <a:rPr lang="en-US" i="1">
                <a:cs typeface="Calibri"/>
              </a:rPr>
              <a:t>Code </a:t>
            </a:r>
            <a:r>
              <a:rPr lang="en-US" i="1" err="1">
                <a:cs typeface="Calibri"/>
              </a:rPr>
              <a:t>criminel</a:t>
            </a:r>
            <a:r>
              <a:rPr lang="en-US">
                <a:cs typeface="Calibri"/>
              </a:rPr>
              <a:t>, art. 264.1</a:t>
            </a:r>
          </a:p>
          <a:p>
            <a:r>
              <a:rPr lang="en-CA" i="1"/>
              <a:t>R</a:t>
            </a:r>
            <a:r>
              <a:rPr lang="fr-CA" i="1"/>
              <a:t>. c. McRae</a:t>
            </a:r>
            <a:r>
              <a:rPr lang="fr-CA"/>
              <a:t>, 2013 CSC 68 aux para 17-18.</a:t>
            </a:r>
            <a:endParaRPr lang="en-US"/>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12</a:t>
            </a:fld>
            <a:endParaRPr lang="en-US"/>
          </a:p>
        </p:txBody>
      </p:sp>
    </p:spTree>
    <p:extLst>
      <p:ext uri="{BB962C8B-B14F-4D97-AF65-F5344CB8AC3E}">
        <p14:creationId xmlns:p14="http://schemas.microsoft.com/office/powerpoint/2010/main" val="360827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endParaRPr lang="fr-CA" noProof="0" dirty="0">
              <a:cs typeface="Calibri"/>
            </a:endParaRPr>
          </a:p>
          <a:p>
            <a:r>
              <a:rPr lang="fr-CA" noProof="0" dirty="0">
                <a:cs typeface="Calibri"/>
              </a:rPr>
              <a:t>Le crime de harcèlement criminel existe, mais il possède une définition précise. Pour de plus amples informations sur les comportements associés au harcèlement criminel, consultez notre site web : </a:t>
            </a:r>
            <a:r>
              <a:rPr lang="fr-CA" noProof="0" dirty="0">
                <a:hlinkClick r:id="rId3"/>
              </a:rPr>
              <a:t>https://www.educaloi.qc.ca/capsules/le-harcelement-criminel</a:t>
            </a:r>
            <a:r>
              <a:rPr lang="fr-CA" noProof="0" dirty="0"/>
              <a:t>. Cette définition est un peu différente de ce qu’on entend généralement dans la société.</a:t>
            </a:r>
          </a:p>
          <a:p>
            <a:pPr rtl="0" fontAlgn="base"/>
            <a:endParaRPr lang="fr-CA" sz="1100" b="1" i="0" u="none" strike="noStrike" kern="1200" dirty="0">
              <a:solidFill>
                <a:schemeClr val="tx1"/>
              </a:solidFill>
              <a:effectLst/>
              <a:latin typeface="+mn-lt"/>
              <a:ea typeface="+mn-ea"/>
              <a:cs typeface="+mn-cs"/>
            </a:endParaRPr>
          </a:p>
          <a:p>
            <a:pPr rtl="0" fontAlgn="base"/>
            <a:r>
              <a:rPr lang="fr-CA" sz="1100" b="1" i="0" u="none" strike="noStrike" kern="1200" dirty="0">
                <a:solidFill>
                  <a:schemeClr val="tx1"/>
                </a:solidFill>
                <a:effectLst/>
                <a:latin typeface="+mn-lt"/>
                <a:ea typeface="+mn-ea"/>
                <a:cs typeface="+mn-cs"/>
              </a:rPr>
              <a:t>Harcèlement criminel</a:t>
            </a:r>
            <a:r>
              <a:rPr lang="en-US" sz="1100" b="1" i="0" kern="1200" dirty="0">
                <a:solidFill>
                  <a:schemeClr val="tx1"/>
                </a:solidFill>
                <a:effectLst/>
                <a:latin typeface="+mn-lt"/>
                <a:ea typeface="+mn-ea"/>
                <a:cs typeface="+mn-cs"/>
              </a:rPr>
              <a:t>​: </a:t>
            </a:r>
            <a:r>
              <a:rPr lang="en-US" sz="1100" b="1" i="0" kern="1200" dirty="0" err="1">
                <a:solidFill>
                  <a:schemeClr val="tx1"/>
                </a:solidFill>
                <a:effectLst/>
                <a:latin typeface="+mn-lt"/>
                <a:ea typeface="+mn-ea"/>
                <a:cs typeface="+mn-cs"/>
              </a:rPr>
              <a:t>définition</a:t>
            </a:r>
            <a:r>
              <a:rPr lang="en-US" sz="1100" b="1" i="0" kern="1200" dirty="0">
                <a:solidFill>
                  <a:schemeClr val="tx1"/>
                </a:solidFill>
                <a:effectLst/>
                <a:latin typeface="+mn-lt"/>
                <a:ea typeface="+mn-ea"/>
                <a:cs typeface="+mn-cs"/>
              </a:rPr>
              <a:t> </a:t>
            </a:r>
            <a:r>
              <a:rPr lang="en-US" sz="1100" b="1" i="0" kern="1200" dirty="0" err="1">
                <a:solidFill>
                  <a:schemeClr val="tx1"/>
                </a:solidFill>
                <a:effectLst/>
                <a:latin typeface="+mn-lt"/>
                <a:ea typeface="+mn-ea"/>
                <a:cs typeface="+mn-cs"/>
              </a:rPr>
              <a:t>légale</a:t>
            </a:r>
            <a:endParaRPr lang="en-US" sz="1100" b="1" i="0" kern="1200" dirty="0">
              <a:solidFill>
                <a:schemeClr val="tx1"/>
              </a:solidFill>
              <a:effectLst/>
              <a:latin typeface="+mn-lt"/>
              <a:ea typeface="+mn-ea"/>
              <a:cs typeface="+mn-cs"/>
            </a:endParaRPr>
          </a:p>
          <a:p>
            <a:pPr rtl="0" fontAlgn="base"/>
            <a:r>
              <a:rPr lang="fr-CA" sz="1100" b="0" i="0" u="none" strike="noStrike" kern="1200" dirty="0">
                <a:solidFill>
                  <a:schemeClr val="tx1"/>
                </a:solidFill>
                <a:effectLst/>
                <a:latin typeface="+mn-lt"/>
                <a:ea typeface="+mn-ea"/>
                <a:cs typeface="+mn-cs"/>
              </a:rPr>
              <a:t>Lorsqu’une personne se comporter de manière à faire craindre une personne pour sa sécurité ou celle d’un proche.</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Les comportements suivants peuvent être du harcèlement criminel:</a:t>
            </a:r>
            <a:r>
              <a:rPr lang="en-US" sz="11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100" b="0" i="0" u="none" strike="noStrike" kern="1200" dirty="0">
                <a:solidFill>
                  <a:schemeClr val="tx1"/>
                </a:solidFill>
                <a:effectLst/>
                <a:latin typeface="+mn-lt"/>
                <a:ea typeface="+mn-ea"/>
                <a:cs typeface="+mn-cs"/>
              </a:rPr>
              <a:t>Suivre à plusieurs reprises la victime ou l’une de ses connaissances;</a:t>
            </a:r>
            <a:r>
              <a:rPr lang="en-US" sz="11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100" b="0" i="0" u="none" strike="noStrike" kern="1200" dirty="0">
                <a:solidFill>
                  <a:schemeClr val="tx1"/>
                </a:solidFill>
                <a:effectLst/>
                <a:latin typeface="+mn-lt"/>
                <a:ea typeface="+mn-ea"/>
                <a:cs typeface="+mn-cs"/>
              </a:rPr>
              <a:t>Communiquer à plusieurs reprises avec la victime ou l’un de ses proches;</a:t>
            </a:r>
            <a:r>
              <a:rPr lang="en-US" sz="11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100" b="0" i="0" u="none" strike="noStrike" kern="1200" dirty="0">
                <a:solidFill>
                  <a:schemeClr val="tx1"/>
                </a:solidFill>
                <a:effectLst/>
                <a:latin typeface="+mn-lt"/>
                <a:ea typeface="+mn-ea"/>
                <a:cs typeface="+mn-cs"/>
              </a:rPr>
              <a:t>Cerner ou surveiller la maison, le lieu de travail ou tout endroit où se trouve la victime ou l’un de ses proches;</a:t>
            </a:r>
            <a:r>
              <a:rPr lang="en-US" sz="11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100" b="0" i="0" u="none" strike="noStrike" kern="1200" dirty="0">
                <a:solidFill>
                  <a:schemeClr val="tx1"/>
                </a:solidFill>
                <a:effectLst/>
                <a:latin typeface="+mn-lt"/>
                <a:ea typeface="+mn-ea"/>
                <a:cs typeface="+mn-cs"/>
              </a:rPr>
              <a:t>Se comporter d’une façon menaçante à l’égard de la victime ou de l’un de ses proches. </a:t>
            </a:r>
            <a:r>
              <a:rPr lang="en-US" sz="1100" b="0" i="0" kern="1200" dirty="0">
                <a:solidFill>
                  <a:schemeClr val="tx1"/>
                </a:solidFill>
                <a:effectLst/>
                <a:latin typeface="+mn-lt"/>
                <a:ea typeface="+mn-ea"/>
                <a:cs typeface="+mn-cs"/>
              </a:rPr>
              <a:t>​</a:t>
            </a:r>
          </a:p>
          <a:p>
            <a:pPr rtl="0" fontAlgn="base"/>
            <a:r>
              <a:rPr lang="fr-CA" sz="1100" b="0" i="0" kern="1200" dirty="0">
                <a:solidFill>
                  <a:schemeClr val="tx1"/>
                </a:solidFill>
                <a:effectLst/>
                <a:latin typeface="+mn-lt"/>
                <a:ea typeface="+mn-ea"/>
                <a:cs typeface="+mn-cs"/>
              </a:rPr>
              <a:t>​</a:t>
            </a:r>
          </a:p>
          <a:p>
            <a:pPr rtl="0" fontAlgn="base"/>
            <a:r>
              <a:rPr lang="fr-CA" sz="1100" b="1" i="0" u="none" strike="noStrike" kern="1200" dirty="0">
                <a:solidFill>
                  <a:schemeClr val="tx1"/>
                </a:solidFill>
                <a:effectLst/>
                <a:latin typeface="+mn-lt"/>
                <a:ea typeface="+mn-ea"/>
                <a:cs typeface="+mn-cs"/>
              </a:rPr>
              <a:t>Information complémentaire </a:t>
            </a:r>
            <a:r>
              <a:rPr lang="fr-CA"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N’hésitez pas à préciser qu’il n’est pas obligatoire que le harcèlement soit criminel pour que la victime en parle à un adulte (parents, enseignant, intervenant de l’école). Si elle a peur, il est possible de contacter la police.</a:t>
            </a:r>
          </a:p>
          <a:p>
            <a:pPr rtl="0" fontAlgn="base"/>
            <a:endParaRPr lang="fr-CA" sz="1100" b="0" i="0" u="none" strike="noStrike" kern="1200" dirty="0">
              <a:solidFill>
                <a:schemeClr val="tx1"/>
              </a:solidFill>
              <a:effectLst/>
              <a:latin typeface="+mn-lt"/>
              <a:ea typeface="+mn-ea"/>
              <a:cs typeface="+mn-cs"/>
            </a:endParaRPr>
          </a:p>
          <a:p>
            <a:pPr rtl="0" fontAlgn="base"/>
            <a:r>
              <a:rPr lang="fr-CA" sz="1100" b="1" i="1" u="none" strike="noStrike" kern="1200" dirty="0">
                <a:solidFill>
                  <a:schemeClr val="tx1"/>
                </a:solidFill>
                <a:effectLst/>
                <a:latin typeface="+mn-lt"/>
                <a:ea typeface="+mn-ea"/>
                <a:cs typeface="+mn-cs"/>
              </a:rPr>
              <a:t>Sources:</a:t>
            </a:r>
            <a:endParaRPr lang="en-US" sz="1100" b="1" i="1" kern="1200" dirty="0">
              <a:solidFill>
                <a:schemeClr val="tx1"/>
              </a:solidFill>
              <a:effectLst/>
              <a:latin typeface="+mn-lt"/>
              <a:ea typeface="+mn-ea"/>
              <a:cs typeface="+mn-cs"/>
            </a:endParaRPr>
          </a:p>
          <a:p>
            <a:pPr rtl="0" fontAlgn="base"/>
            <a:endParaRPr lang="fr-CA" sz="1100" b="0" i="0" kern="1200" dirty="0">
              <a:solidFill>
                <a:schemeClr val="tx1"/>
              </a:solidFill>
              <a:effectLst/>
              <a:latin typeface="+mn-lt"/>
              <a:ea typeface="+mn-ea"/>
              <a:cs typeface="+mn-cs"/>
            </a:endParaRPr>
          </a:p>
          <a:p>
            <a:r>
              <a:rPr lang="fr-CA" i="1" dirty="0">
                <a:cs typeface="Calibri"/>
              </a:rPr>
              <a:t>Code criminel</a:t>
            </a:r>
            <a:r>
              <a:rPr lang="fr-CA" dirty="0">
                <a:cs typeface="Calibri"/>
              </a:rPr>
              <a:t>, art. </a:t>
            </a:r>
            <a:r>
              <a:rPr lang="fr-CA" dirty="0"/>
              <a:t>264, 264.1</a:t>
            </a:r>
          </a:p>
          <a:p>
            <a:r>
              <a:rPr lang="en-CA" i="1" dirty="0"/>
              <a:t>L</a:t>
            </a:r>
            <a:r>
              <a:rPr lang="fr-CA" i="1" dirty="0" err="1"/>
              <a:t>oi</a:t>
            </a:r>
            <a:r>
              <a:rPr lang="fr-CA" i="1" dirty="0"/>
              <a:t> sur l’instruction publique</a:t>
            </a:r>
            <a:r>
              <a:rPr lang="fr-CA" dirty="0"/>
              <a:t>, art. 75.1</a:t>
            </a:r>
            <a:endParaRPr lang="en-US" dirty="0"/>
          </a:p>
          <a:p>
            <a:r>
              <a:rPr lang="fr-CA" i="1" dirty="0"/>
              <a:t>Loi sur l’enseignement privé</a:t>
            </a:r>
            <a:r>
              <a:rPr lang="fr-CA" dirty="0"/>
              <a:t>, art. 63.1</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13</a:t>
            </a:fld>
            <a:endParaRPr lang="en-US"/>
          </a:p>
        </p:txBody>
      </p:sp>
    </p:spTree>
    <p:extLst>
      <p:ext uri="{BB962C8B-B14F-4D97-AF65-F5344CB8AC3E}">
        <p14:creationId xmlns:p14="http://schemas.microsoft.com/office/powerpoint/2010/main" val="17514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dirty="0">
                <a:solidFill>
                  <a:schemeClr val="tx1"/>
                </a:solidFill>
              </a:rPr>
              <a:t>Le taxage et l’extorsion sont la même chose. L’extorsion est le terme juridique correct, mais la majorité des gens, et surtout des jeunes, vont connaitre cette action sous le nom de taxage. </a:t>
            </a:r>
            <a:r>
              <a:rPr lang="en-US" sz="1100" b="0" i="0" kern="1200" dirty="0">
                <a:solidFill>
                  <a:schemeClr val="tx1"/>
                </a:solidFill>
                <a:effectLst/>
                <a:latin typeface="+mn-lt"/>
                <a:ea typeface="+mn-ea"/>
                <a:cs typeface="+mn-cs"/>
              </a:rPr>
              <a:t>​</a:t>
            </a:r>
            <a:r>
              <a:rPr lang="en-US" sz="1100" b="0" i="0" kern="1200" dirty="0" err="1">
                <a:solidFill>
                  <a:schemeClr val="tx1"/>
                </a:solidFill>
                <a:effectLst/>
                <a:latin typeface="+mn-lt"/>
                <a:ea typeface="+mn-ea"/>
                <a:cs typeface="+mn-cs"/>
              </a:rPr>
              <a:t>C’est</a:t>
            </a:r>
            <a:r>
              <a:rPr lang="en-US" sz="1100" b="0" i="0" kern="1200" dirty="0">
                <a:solidFill>
                  <a:schemeClr val="tx1"/>
                </a:solidFill>
                <a:effectLst/>
                <a:latin typeface="+mn-lt"/>
                <a:ea typeface="+mn-ea"/>
                <a:cs typeface="+mn-cs"/>
              </a:rPr>
              <a:t> un crime.</a:t>
            </a:r>
          </a:p>
          <a:p>
            <a:endParaRPr lang="en-US" sz="1100" b="0" i="0" kern="1200" dirty="0">
              <a:solidFill>
                <a:schemeClr val="tx1"/>
              </a:solidFill>
              <a:effectLst/>
              <a:latin typeface="+mn-lt"/>
              <a:ea typeface="+mn-ea"/>
              <a:cs typeface="+mn-cs"/>
            </a:endParaRPr>
          </a:p>
          <a:p>
            <a:pPr rtl="0" fontAlgn="base"/>
            <a:r>
              <a:rPr lang="fr-CA" sz="1100" b="0" i="0" u="none" strike="noStrike" kern="1200" dirty="0">
                <a:solidFill>
                  <a:schemeClr val="tx1"/>
                </a:solidFill>
                <a:effectLst/>
                <a:latin typeface="+mn-lt"/>
                <a:ea typeface="+mn-ea"/>
                <a:cs typeface="+mn-cs"/>
              </a:rPr>
              <a:t>Il s’agit de forcer une personne à agir dans le but d’obtenir quelque chose, mais à l’aide de menaces, d’accusations ou de violence. Par exemple: « Donne-moi de l’argent sinon je te frappe »; « Envoie-moi d’autres photos intimes de toi sinon j’envoie celles que j’ai déjà à tes parents ».</a:t>
            </a:r>
            <a:r>
              <a:rPr lang="en-US" sz="1100" b="0" i="0" kern="1200" dirty="0">
                <a:solidFill>
                  <a:schemeClr val="tx1"/>
                </a:solidFill>
                <a:effectLst/>
                <a:latin typeface="+mn-lt"/>
                <a:ea typeface="+mn-ea"/>
                <a:cs typeface="+mn-cs"/>
              </a:rPr>
              <a:t>​</a:t>
            </a:r>
            <a:endParaRPr lang="en-US" sz="1100" b="0" i="0" kern="1200" dirty="0">
              <a:solidFill>
                <a:schemeClr val="tx1"/>
              </a:solidFill>
              <a:effectLst/>
              <a:latin typeface="+mn-lt"/>
              <a:cs typeface="Calibri"/>
            </a:endParaRPr>
          </a:p>
          <a:p>
            <a:pPr rtl="0" fontAlgn="base"/>
            <a:r>
              <a:rPr lang="fr-CA" sz="1100" b="0" i="0" kern="1200" dirty="0">
                <a:solidFill>
                  <a:schemeClr val="tx1"/>
                </a:solidFill>
                <a:effectLst/>
                <a:latin typeface="+mn-lt"/>
                <a:ea typeface="+mn-ea"/>
                <a:cs typeface="+mn-cs"/>
              </a:rPr>
              <a:t>​</a:t>
            </a:r>
          </a:p>
          <a:p>
            <a:r>
              <a:rPr lang="fr-CA" b="1" i="1" dirty="0">
                <a:solidFill>
                  <a:schemeClr val="tx1"/>
                </a:solidFill>
              </a:rPr>
              <a:t>Sources :</a:t>
            </a:r>
            <a:endParaRPr lang="fr-CA" b="1" i="1" dirty="0">
              <a:cs typeface="Calibri" panose="020F0502020204030204"/>
            </a:endParaRPr>
          </a:p>
          <a:p>
            <a:r>
              <a:rPr lang="fr-CA" i="1" dirty="0">
                <a:cs typeface="Calibri" panose="020F0502020204030204"/>
              </a:rPr>
              <a:t>Code criminel</a:t>
            </a:r>
            <a:r>
              <a:rPr lang="fr-CA" dirty="0">
                <a:cs typeface="Calibri" panose="020F0502020204030204"/>
              </a:rPr>
              <a:t>, art. 346</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14</a:t>
            </a:fld>
            <a:endParaRPr lang="en-US"/>
          </a:p>
        </p:txBody>
      </p:sp>
    </p:spTree>
    <p:extLst>
      <p:ext uri="{BB962C8B-B14F-4D97-AF65-F5344CB8AC3E}">
        <p14:creationId xmlns:p14="http://schemas.microsoft.com/office/powerpoint/2010/main" val="211016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endParaRPr lang="en-US" dirty="0">
              <a:cs typeface="Calibri"/>
            </a:endParaRPr>
          </a:p>
          <a:p>
            <a:r>
              <a:rPr lang="en-US" dirty="0">
                <a:cs typeface="Calibri"/>
              </a:rPr>
              <a:t>Pour </a:t>
            </a:r>
            <a:r>
              <a:rPr lang="en-US" dirty="0" err="1">
                <a:cs typeface="Calibri"/>
              </a:rPr>
              <a:t>en</a:t>
            </a:r>
            <a:r>
              <a:rPr lang="en-US" dirty="0">
                <a:cs typeface="Calibri"/>
              </a:rPr>
              <a:t> savoir plus sur la </a:t>
            </a:r>
            <a:r>
              <a:rPr lang="en-US" dirty="0" err="1">
                <a:cs typeface="Calibri"/>
              </a:rPr>
              <a:t>diffamation</a:t>
            </a:r>
            <a:r>
              <a:rPr lang="en-US" dirty="0">
                <a:cs typeface="Calibri"/>
              </a:rPr>
              <a:t>, </a:t>
            </a:r>
            <a:r>
              <a:rPr lang="en-US" dirty="0" err="1">
                <a:cs typeface="Calibri"/>
              </a:rPr>
              <a:t>consultez</a:t>
            </a:r>
            <a:r>
              <a:rPr lang="en-US" dirty="0">
                <a:cs typeface="Calibri"/>
              </a:rPr>
              <a:t> </a:t>
            </a:r>
            <a:r>
              <a:rPr lang="en-US" dirty="0" err="1">
                <a:cs typeface="Calibri"/>
              </a:rPr>
              <a:t>notre</a:t>
            </a:r>
            <a:r>
              <a:rPr lang="en-US" dirty="0">
                <a:cs typeface="Calibri"/>
              </a:rPr>
              <a:t> site web: </a:t>
            </a:r>
            <a:r>
              <a:rPr lang="en-US" dirty="0">
                <a:hlinkClick r:id="rId3"/>
              </a:rPr>
              <a:t>https://www.educaloi.qc.ca/nouvelles/sexprimer-sur-internet-oui-mais</a:t>
            </a:r>
            <a:r>
              <a:rPr lang="en-US" dirty="0"/>
              <a:t>.</a:t>
            </a:r>
          </a:p>
          <a:p>
            <a:r>
              <a:rPr lang="en-US" dirty="0"/>
              <a:t>La </a:t>
            </a:r>
            <a:r>
              <a:rPr lang="en-US" dirty="0" err="1"/>
              <a:t>diffamation</a:t>
            </a:r>
            <a:r>
              <a:rPr lang="en-US" dirty="0"/>
              <a:t> </a:t>
            </a:r>
            <a:r>
              <a:rPr lang="en-US" dirty="0" err="1"/>
              <a:t>n’est</a:t>
            </a:r>
            <a:r>
              <a:rPr lang="en-US" dirty="0"/>
              <a:t> pas un crime. </a:t>
            </a:r>
          </a:p>
          <a:p>
            <a:pPr rtl="0" fontAlgn="base"/>
            <a:endParaRPr lang="fr-FR" sz="1100" b="1" i="0" u="none" strike="noStrike" kern="1200" dirty="0">
              <a:solidFill>
                <a:schemeClr val="tx1"/>
              </a:solidFill>
              <a:effectLst/>
              <a:latin typeface="+mn-lt"/>
              <a:ea typeface="+mn-ea"/>
              <a:cs typeface="+mn-cs"/>
            </a:endParaRPr>
          </a:p>
          <a:p>
            <a:pPr rtl="0" fontAlgn="base"/>
            <a:r>
              <a:rPr lang="fr-FR" sz="1100" b="1" i="0" u="none" strike="noStrike" kern="1200" dirty="0">
                <a:solidFill>
                  <a:schemeClr val="tx1"/>
                </a:solidFill>
                <a:effectLst/>
                <a:latin typeface="+mn-lt"/>
                <a:ea typeface="+mn-ea"/>
                <a:cs typeface="+mn-cs"/>
              </a:rPr>
              <a:t>Droit à la réputation</a:t>
            </a:r>
            <a:r>
              <a:rPr lang="fr-CA"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Chacun a le droit de s’exprimer et de donner son opinion. Chacun a aussi le droit à sa réputation!</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Selon le contexte, le droit reconnait qu’il peut y avoir une atteinte à la réputation si :</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1. Une personne communique une information fausse, par méchanceté, avec l’intention de nous nuire;</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2. Une personne communique des informations désagréables qu’elle devrait savoir fausses; ou</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3. Une personne diffuse des informations vraies, dans le but de ridiculiser la personne, l’humilier, l’exposer à la haine ou au mépris.</a:t>
            </a:r>
            <a:r>
              <a:rPr lang="en-US" sz="1100" b="0" i="0" kern="1200" dirty="0">
                <a:solidFill>
                  <a:schemeClr val="tx1"/>
                </a:solidFill>
                <a:effectLst/>
                <a:latin typeface="+mn-lt"/>
                <a:ea typeface="+mn-ea"/>
                <a:cs typeface="+mn-cs"/>
              </a:rPr>
              <a:t>​</a:t>
            </a:r>
          </a:p>
          <a:p>
            <a:pPr rtl="0" fontAlgn="base"/>
            <a:r>
              <a:rPr lang="fr-CA" sz="1100" b="0" i="0" kern="1200" dirty="0">
                <a:solidFill>
                  <a:schemeClr val="tx1"/>
                </a:solidFill>
                <a:effectLst/>
                <a:latin typeface="+mn-lt"/>
                <a:ea typeface="+mn-ea"/>
                <a:cs typeface="+mn-cs"/>
              </a:rPr>
              <a:t>​</a:t>
            </a:r>
          </a:p>
          <a:p>
            <a:pPr rtl="0" fontAlgn="base"/>
            <a:r>
              <a:rPr lang="fr-CA" sz="1100" b="1" i="0" u="none" strike="noStrike" kern="1200" dirty="0">
                <a:solidFill>
                  <a:schemeClr val="tx1"/>
                </a:solidFill>
                <a:effectLst/>
                <a:latin typeface="+mn-lt"/>
                <a:ea typeface="+mn-ea"/>
                <a:cs typeface="+mn-cs"/>
              </a:rPr>
              <a:t>La règle est la même, que ce soit en personne ou en ligne</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Le droit à la réputation existe aussi lorsqu’on est derrière son ordinateur!</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Un juge de la Cour supérieure du Québec a mentionné ceci : « Le Web peut rendre quelqu’un célèbre en quelques minutes (mais) il peut ternir et détruire une réputation en un seul clique ». Et un autre, de la Cour suprême cette fois : « Parce qu’il constitue un moyen d’expression si puissant, l’Internet peut s’avérer un véhicule extrêmement efficace pour exprimer des propos diffamatoires ».</a:t>
            </a:r>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Vous</a:t>
            </a:r>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pouvez</a:t>
            </a:r>
            <a:r>
              <a:rPr lang="en-US" sz="1100" b="0" i="0" kern="1200" dirty="0">
                <a:solidFill>
                  <a:schemeClr val="tx1"/>
                </a:solidFill>
                <a:effectLst/>
                <a:latin typeface="+mn-lt"/>
                <a:ea typeface="+mn-ea"/>
                <a:cs typeface="+mn-cs"/>
              </a:rPr>
              <a:t> demander aux </a:t>
            </a:r>
            <a:r>
              <a:rPr lang="en-US" sz="1100" b="0" i="0" kern="1200" dirty="0" err="1">
                <a:solidFill>
                  <a:schemeClr val="tx1"/>
                </a:solidFill>
                <a:effectLst/>
                <a:latin typeface="+mn-lt"/>
                <a:ea typeface="+mn-ea"/>
                <a:cs typeface="+mn-cs"/>
              </a:rPr>
              <a:t>élèves</a:t>
            </a:r>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ce</a:t>
            </a:r>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qu’ils</a:t>
            </a:r>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pensent</a:t>
            </a:r>
            <a:r>
              <a:rPr lang="en-US" sz="1100" b="0" i="0" kern="1200" dirty="0">
                <a:solidFill>
                  <a:schemeClr val="tx1"/>
                </a:solidFill>
                <a:effectLst/>
                <a:latin typeface="+mn-lt"/>
                <a:ea typeface="+mn-ea"/>
                <a:cs typeface="+mn-cs"/>
              </a:rPr>
              <a:t> de </a:t>
            </a:r>
            <a:r>
              <a:rPr lang="en-US" sz="1100" b="0" i="0" kern="1200" dirty="0" err="1">
                <a:solidFill>
                  <a:schemeClr val="tx1"/>
                </a:solidFill>
                <a:effectLst/>
                <a:latin typeface="+mn-lt"/>
                <a:ea typeface="+mn-ea"/>
                <a:cs typeface="+mn-cs"/>
              </a:rPr>
              <a:t>ces</a:t>
            </a:r>
            <a:r>
              <a:rPr lang="en-US" sz="1100" b="0" i="0" kern="1200" dirty="0">
                <a:solidFill>
                  <a:schemeClr val="tx1"/>
                </a:solidFill>
                <a:effectLst/>
                <a:latin typeface="+mn-lt"/>
                <a:ea typeface="+mn-ea"/>
                <a:cs typeface="+mn-cs"/>
              </a:rPr>
              <a:t> affirmations.</a:t>
            </a:r>
          </a:p>
          <a:p>
            <a:pPr rtl="0" fontAlgn="base"/>
            <a:r>
              <a:rPr lang="fr-CA"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Il est possible d’atteindre le droit à la réputation avec des mots, des images, des vidéos. Par exemple, faire circuler une photo où une personne n’est pas à son avantage peut porter atteinte à son droit à la réputation.</a:t>
            </a:r>
            <a:r>
              <a:rPr lang="fr-FR" sz="1100" b="0" i="0" kern="1200" dirty="0">
                <a:solidFill>
                  <a:schemeClr val="tx1"/>
                </a:solidFill>
                <a:effectLst/>
                <a:latin typeface="+mn-lt"/>
                <a:ea typeface="+mn-ea"/>
                <a:cs typeface="+mn-cs"/>
              </a:rPr>
              <a:t>​ Une personne victime pourrait demander à être dédommagée (recevoir de l’argent) si elle subit un dommage.</a:t>
            </a:r>
          </a:p>
          <a:p>
            <a:pPr rtl="0" fontAlgn="base"/>
            <a:endParaRPr lang="fr-FR" sz="1100" b="0" i="0" kern="1200" dirty="0">
              <a:solidFill>
                <a:schemeClr val="tx1"/>
              </a:solidFill>
              <a:effectLst/>
              <a:latin typeface="+mn-lt"/>
              <a:ea typeface="+mn-ea"/>
              <a:cs typeface="+mn-cs"/>
            </a:endParaRPr>
          </a:p>
          <a:p>
            <a:pPr rtl="0" fontAlgn="base"/>
            <a:r>
              <a:rPr lang="fr-FR" sz="1100" b="1" i="1" kern="1200" dirty="0">
                <a:solidFill>
                  <a:schemeClr val="tx1"/>
                </a:solidFill>
                <a:effectLst/>
                <a:latin typeface="+mn-lt"/>
                <a:ea typeface="+mn-ea"/>
                <a:cs typeface="+mn-cs"/>
              </a:rPr>
              <a:t>Sources:</a:t>
            </a:r>
            <a:endParaRPr lang="fr-FR" b="1" i="1" dirty="0"/>
          </a:p>
          <a:p>
            <a:r>
              <a:rPr lang="fr-FR" i="1" dirty="0"/>
              <a:t>Charte des droits et libertés de la personne</a:t>
            </a:r>
            <a:r>
              <a:rPr lang="fr-FR" dirty="0"/>
              <a:t>, art. 3 et 4</a:t>
            </a:r>
            <a:endParaRPr lang="en-US" dirty="0"/>
          </a:p>
          <a:p>
            <a:r>
              <a:rPr lang="fr-FR" i="1" dirty="0"/>
              <a:t>Code civil du Québec</a:t>
            </a:r>
            <a:r>
              <a:rPr lang="fr-FR" dirty="0"/>
              <a:t>, art. 3, 35, 36, 1457</a:t>
            </a:r>
            <a:endParaRPr lang="en-US" dirty="0"/>
          </a:p>
          <a:p>
            <a:r>
              <a:rPr lang="fr-FR" i="1" dirty="0"/>
              <a:t>Prud’homme c. Prud’homme</a:t>
            </a:r>
            <a:r>
              <a:rPr lang="fr-FR" dirty="0"/>
              <a:t>, 2002 CSC 85</a:t>
            </a:r>
            <a:r>
              <a:rPr lang="fr-FR" sz="1100" b="0" i="0" kern="1200" dirty="0">
                <a:solidFill>
                  <a:schemeClr val="tx1"/>
                </a:solidFill>
                <a:effectLst/>
                <a:latin typeface="+mn-lt"/>
                <a:ea typeface="+mn-ea"/>
                <a:cs typeface="+mn-cs"/>
              </a:rPr>
              <a:t>​</a:t>
            </a: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15</a:t>
            </a:fld>
            <a:endParaRPr lang="en-US"/>
          </a:p>
        </p:txBody>
      </p:sp>
    </p:spTree>
    <p:extLst>
      <p:ext uri="{BB962C8B-B14F-4D97-AF65-F5344CB8AC3E}">
        <p14:creationId xmlns:p14="http://schemas.microsoft.com/office/powerpoint/2010/main" val="87027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a:cs typeface="Calibri"/>
              </a:rPr>
              <a:t>NOTES À L’ENSEIGNANT</a:t>
            </a:r>
          </a:p>
          <a:p>
            <a:endParaRPr lang="fr-CA" noProof="0"/>
          </a:p>
          <a:p>
            <a:r>
              <a:rPr lang="fr-CA" noProof="0"/>
              <a:t>Il n’y a pas que la </a:t>
            </a:r>
            <a:r>
              <a:rPr lang="fr-CA" noProof="0" err="1"/>
              <a:t>cyberintimidation</a:t>
            </a:r>
            <a:r>
              <a:rPr lang="fr-CA" noProof="0"/>
              <a:t> et les comportements qui y sont reliés qui sont interdits. Les prochaines diapositives vous verrez d’autres comportements qui peuvent poser des problèmes aux jeunes lorsqu’ils naviguent sur Internet.</a:t>
            </a:r>
          </a:p>
          <a:p>
            <a:pPr marL="171450" indent="-171450">
              <a:buFontTx/>
              <a:buChar char="-"/>
            </a:pPr>
            <a:r>
              <a:rPr lang="fr-CA" noProof="0"/>
              <a:t>Le discours haineux</a:t>
            </a:r>
          </a:p>
          <a:p>
            <a:pPr marL="171450" indent="-171450">
              <a:buFontTx/>
              <a:buChar char="-"/>
            </a:pPr>
            <a:r>
              <a:rPr lang="fr-CA" noProof="0"/>
              <a:t>Le partage de photos intimes</a:t>
            </a:r>
          </a:p>
          <a:p>
            <a:pPr marL="171450" indent="-171450">
              <a:buFontTx/>
              <a:buChar char="-"/>
            </a:pPr>
            <a:r>
              <a:rPr lang="fr-CA" noProof="0"/>
              <a:t>Le respect des droits d’auteur</a:t>
            </a:r>
          </a:p>
          <a:p>
            <a:pPr marL="171450" indent="-171450">
              <a:buFontTx/>
              <a:buChar char="-"/>
            </a:pPr>
            <a:endParaRPr lang="fr-CA" noProof="0"/>
          </a:p>
          <a:p>
            <a:pPr marL="0" indent="0">
              <a:buFontTx/>
              <a:buNone/>
            </a:pPr>
            <a:endParaRPr lang="fr-CA" b="1" i="1" noProof="0"/>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16</a:t>
            </a:fld>
            <a:endParaRPr lang="en-US"/>
          </a:p>
        </p:txBody>
      </p:sp>
    </p:spTree>
    <p:extLst>
      <p:ext uri="{BB962C8B-B14F-4D97-AF65-F5344CB8AC3E}">
        <p14:creationId xmlns:p14="http://schemas.microsoft.com/office/powerpoint/2010/main" val="399063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dirty="0">
                <a:cs typeface="Calibri"/>
              </a:rPr>
              <a:t>Les tribunaux se sont penchés plusieurs fois sur la question des limites de la liberté d'expression. Ceux-ci sont arrivés à la conclusion qu’il est possible de limiter la liberté d’expression lorsque les propos utilisés </a:t>
            </a:r>
            <a:r>
              <a:rPr lang="fr-CA" dirty="0"/>
              <a:t>promeuvent la haine envers certains groupes identifiables de personnes.</a:t>
            </a:r>
            <a:endParaRPr lang="fr-CA" dirty="0">
              <a:cs typeface="Calibri"/>
            </a:endParaRPr>
          </a:p>
          <a:p>
            <a:r>
              <a:rPr lang="fr-CA" dirty="0"/>
              <a:t>Il peut s’agir d’un sujet plus sensible. Cependant, les élèves doivent comprendre que la liberté d’expression n’est pas absolue.</a:t>
            </a:r>
            <a:endParaRPr lang="fr-CA" dirty="0">
              <a:cs typeface="Calibri"/>
            </a:endParaRPr>
          </a:p>
          <a:p>
            <a:pPr>
              <a:defRPr/>
            </a:pPr>
            <a:endParaRPr lang="fr-CA" dirty="0">
              <a:cs typeface="Calibri"/>
            </a:endParaRPr>
          </a:p>
          <a:p>
            <a:pPr marL="171450" indent="-171450">
              <a:buFont typeface="Wingdings" panose="05000000000000000000" pitchFamily="2" charset="2"/>
              <a:buChar char="q"/>
              <a:defRPr/>
            </a:pPr>
            <a:r>
              <a:rPr lang="fr-CA" dirty="0">
                <a:cs typeface="Calibri"/>
              </a:rPr>
              <a:t>Attention! Tenir un discours haineux (ou propagande haineuse), au sens de la loi n'a pas le sens que les élèves pourraient s'imaginer. Il ne s'agit pas seulement d'avoir de la haine pour une personne et de l'exprimer. Le discours haineux doit viser un groupe de personnes identifiables et doit être susceptible d'entrainer une ''violation de la paix‘’. </a:t>
            </a:r>
            <a:r>
              <a:rPr lang="fr-CA" dirty="0"/>
              <a:t>Groupe identifiable : groupe qui se différencie des autres par </a:t>
            </a:r>
            <a:r>
              <a:rPr lang="fr-CA" sz="1100" b="0" i="0" kern="1200" dirty="0">
                <a:solidFill>
                  <a:schemeClr val="tx1"/>
                </a:solidFill>
                <a:effectLst/>
                <a:latin typeface="+mn-lt"/>
                <a:ea typeface="+mn-ea"/>
                <a:cs typeface="+mn-cs"/>
              </a:rPr>
              <a:t>la couleur, la race, la religion, l’origine nationale ou ethnique, l’âge, le sexe, l’orientation sexuelle, l’identité ou l’expression de genre ou la déficience mentale ou physique.</a:t>
            </a:r>
            <a:endParaRPr lang="fr-CA" dirty="0">
              <a:cs typeface="Calibri"/>
            </a:endParaRPr>
          </a:p>
          <a:p>
            <a:pPr marL="171450" indent="-171450">
              <a:buFont typeface="Wingdings" panose="05000000000000000000" pitchFamily="2" charset="2"/>
              <a:buChar char="q"/>
            </a:pPr>
            <a:endParaRPr lang="fr-CA" dirty="0"/>
          </a:p>
          <a:p>
            <a:r>
              <a:rPr lang="fr-CA" dirty="0">
                <a:cs typeface="Calibri" panose="020F0502020204030204"/>
              </a:rPr>
              <a:t>Voici quelques exemples de discours haineux :</a:t>
            </a:r>
            <a:endParaRPr lang="fr-CA" dirty="0"/>
          </a:p>
          <a:p>
            <a:pPr marL="285750" indent="-285750">
              <a:buFont typeface="Arial"/>
              <a:buChar char="•"/>
            </a:pPr>
            <a:r>
              <a:rPr lang="fr-CA" dirty="0">
                <a:cs typeface="Calibri"/>
              </a:rPr>
              <a:t>Mettre un problème sur la faute d'un groupe ethnique ou religieux et proposer l'élimination des personnes de ce groupe pour régler le problème nommé.</a:t>
            </a:r>
          </a:p>
          <a:p>
            <a:pPr marL="285750" indent="-285750">
              <a:buFont typeface="Arial"/>
              <a:buChar char="•"/>
            </a:pPr>
            <a:r>
              <a:rPr lang="fr-CA" dirty="0">
                <a:cs typeface="Calibri"/>
              </a:rPr>
              <a:t>Menacer de blesser, tuer ou détruire la propriété de gens d'un groupe identifiable, simplement parce qu'ils font partie de ce groupe. </a:t>
            </a:r>
          </a:p>
          <a:p>
            <a:endParaRPr lang="fr-CA" dirty="0"/>
          </a:p>
          <a:p>
            <a:r>
              <a:rPr lang="fr-CA" b="1" dirty="0"/>
              <a:t>Question supplémentaire :</a:t>
            </a:r>
            <a:endParaRPr lang="fr-CA" b="1" dirty="0">
              <a:cs typeface="Calibri"/>
            </a:endParaRPr>
          </a:p>
          <a:p>
            <a:pPr marL="171450" indent="-171450">
              <a:buFont typeface="Wingdings" panose="05000000000000000000" pitchFamily="2" charset="2"/>
              <a:buChar char="q"/>
            </a:pPr>
            <a:r>
              <a:rPr lang="fr-CA" b="0" dirty="0"/>
              <a:t>Es-tu d’accord avec le fait que la liberté d’expression doit avoir certaines limites?</a:t>
            </a:r>
            <a:r>
              <a:rPr lang="fr-CA" dirty="0"/>
              <a:t> </a:t>
            </a:r>
            <a:endParaRPr lang="fr-CA" b="0" dirty="0">
              <a:cs typeface="Calibri"/>
            </a:endParaRPr>
          </a:p>
          <a:p>
            <a:pPr marL="171450" indent="-171450">
              <a:buFont typeface="Wingdings" panose="05000000000000000000" pitchFamily="2" charset="2"/>
              <a:buChar char="q"/>
            </a:pPr>
            <a:r>
              <a:rPr lang="fr-CA" b="0" dirty="0"/>
              <a:t>Es-tu d’accord avec les limites posées par la loi actuellement?</a:t>
            </a:r>
            <a:endParaRPr lang="fr-CA" b="0" dirty="0">
              <a:cs typeface="Calibri"/>
            </a:endParaRPr>
          </a:p>
          <a:p>
            <a:pPr marL="171450" indent="-171450">
              <a:buFont typeface="Wingdings" panose="05000000000000000000" pitchFamily="2" charset="2"/>
              <a:buChar char="q"/>
            </a:pPr>
            <a:r>
              <a:rPr lang="fr-CA" b="0" dirty="0"/>
              <a:t>Y aurait-il d’autres limites à la liberté d’expression qui devraient être mises en place selon toi?</a:t>
            </a:r>
            <a:endParaRPr lang="fr-CA" b="0" dirty="0">
              <a:cs typeface="Calibri"/>
            </a:endParaRPr>
          </a:p>
          <a:p>
            <a:endParaRPr lang="fr-CA" dirty="0">
              <a:cs typeface="Calibri" panose="020F0502020204030204"/>
            </a:endParaRPr>
          </a:p>
          <a:p>
            <a:endParaRPr lang="fr-CA" dirty="0"/>
          </a:p>
          <a:p>
            <a:r>
              <a:rPr lang="fr-CA" b="1" i="1" dirty="0"/>
              <a:t>Sources:</a:t>
            </a:r>
            <a:endParaRPr lang="fr-CA" b="1" i="1" dirty="0">
              <a:cs typeface="Calibri"/>
            </a:endParaRPr>
          </a:p>
          <a:p>
            <a:endParaRPr lang="fr-CA" b="1" i="1" dirty="0">
              <a:cs typeface="Calibri"/>
            </a:endParaRPr>
          </a:p>
          <a:p>
            <a:r>
              <a:rPr lang="fr-CA" i="1" dirty="0">
                <a:cs typeface="Calibri" panose="020F0502020204030204"/>
              </a:rPr>
              <a:t>Code criminel,</a:t>
            </a:r>
            <a:r>
              <a:rPr lang="fr-CA" dirty="0">
                <a:cs typeface="Calibri" panose="020F0502020204030204"/>
              </a:rPr>
              <a:t> art. 319, 318(4)</a:t>
            </a:r>
          </a:p>
          <a:p>
            <a:r>
              <a:rPr lang="fr-CA" i="1" dirty="0">
                <a:cs typeface="Calibri" panose="020F0502020204030204"/>
              </a:rPr>
              <a:t>R</a:t>
            </a:r>
            <a:r>
              <a:rPr lang="fr-CA" dirty="0">
                <a:cs typeface="Calibri" panose="020F0502020204030204"/>
              </a:rPr>
              <a:t>. c. </a:t>
            </a:r>
            <a:r>
              <a:rPr lang="fr-CA" i="1" dirty="0">
                <a:cs typeface="Calibri" panose="020F0502020204030204"/>
              </a:rPr>
              <a:t>Zundel</a:t>
            </a:r>
            <a:r>
              <a:rPr lang="fr-CA" dirty="0">
                <a:cs typeface="Calibri" panose="020F0502020204030204"/>
              </a:rPr>
              <a:t>, </a:t>
            </a:r>
            <a:r>
              <a:rPr lang="fr-CA" dirty="0"/>
              <a:t>[1992] 2 R.C.S. 731</a:t>
            </a:r>
            <a:endParaRPr lang="fr-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u="none" dirty="0">
                <a:hlinkClick r:id="rId3"/>
              </a:rPr>
              <a:t>Julian Walker, Discours haineux et liberté d’expression: balises légales au Canada, en ligne: </a:t>
            </a:r>
            <a:r>
              <a:rPr lang="fr-CA" dirty="0">
                <a:hlinkClick r:id="rId3"/>
              </a:rPr>
              <a:t>https://lop.parl.ca/sites/PublicWebsite/default/fr_CA/ResearchPublications/201825</a:t>
            </a:r>
            <a:r>
              <a:rPr lang="fr-CA" baseline="30000" dirty="0">
                <a:hlinkClick r:id="rId3"/>
              </a:rPr>
              <a:t>E</a:t>
            </a:r>
            <a:endParaRPr lang="fr-CA" dirty="0"/>
          </a:p>
          <a:p>
            <a:endParaRPr lang="fr-CA" dirty="0">
              <a:cs typeface="Calibri" panose="020F0502020204030204"/>
            </a:endParaRPr>
          </a:p>
          <a:p>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17</a:t>
            </a:fld>
            <a:endParaRPr lang="en-US"/>
          </a:p>
        </p:txBody>
      </p:sp>
    </p:spTree>
    <p:extLst>
      <p:ext uri="{BB962C8B-B14F-4D97-AF65-F5344CB8AC3E}">
        <p14:creationId xmlns:p14="http://schemas.microsoft.com/office/powerpoint/2010/main" val="172313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endParaRPr lang="fr-CA" dirty="0"/>
          </a:p>
          <a:p>
            <a:r>
              <a:rPr lang="fr-CA" dirty="0"/>
              <a:t>Faire apparaitre les indices si les élèves ne trouvent pas les réponses </a:t>
            </a:r>
          </a:p>
          <a:p>
            <a:endParaRPr lang="fr-CA" dirty="0">
              <a:cs typeface="Calibri" panose="020F0502020204030204"/>
            </a:endParaRPr>
          </a:p>
          <a:p>
            <a:r>
              <a:rPr lang="fr-CA" dirty="0">
                <a:cs typeface="Calibri" panose="020F0502020204030204"/>
              </a:rPr>
              <a:t>Éléments de réponse :</a:t>
            </a:r>
          </a:p>
          <a:p>
            <a:r>
              <a:rPr lang="fr-CA" dirty="0">
                <a:cs typeface="Calibri" panose="020F0502020204030204"/>
              </a:rPr>
              <a:t>- Des photos gênantes (pour toutes sortes de raisons...)</a:t>
            </a:r>
          </a:p>
          <a:p>
            <a:r>
              <a:rPr lang="fr-CA" dirty="0">
                <a:cs typeface="Calibri" panose="020F0502020204030204"/>
              </a:rPr>
              <a:t>- Des photos sur lesquelles on nous voit </a:t>
            </a:r>
            <a:r>
              <a:rPr lang="fr-CA" dirty="0" err="1">
                <a:cs typeface="Calibri" panose="020F0502020204030204"/>
              </a:rPr>
              <a:t>nu.e</a:t>
            </a:r>
            <a:r>
              <a:rPr lang="fr-CA" dirty="0">
                <a:cs typeface="Calibri" panose="020F0502020204030204"/>
              </a:rPr>
              <a:t> </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18</a:t>
            </a:fld>
            <a:endParaRPr lang="en-US"/>
          </a:p>
        </p:txBody>
      </p:sp>
    </p:spTree>
    <p:extLst>
      <p:ext uri="{BB962C8B-B14F-4D97-AF65-F5344CB8AC3E}">
        <p14:creationId xmlns:p14="http://schemas.microsoft.com/office/powerpoint/2010/main" val="57205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dirty="0"/>
              <a:t>Retour sur les informations vues à la diapositive 15 (diffamation).</a:t>
            </a:r>
          </a:p>
          <a:p>
            <a:r>
              <a:rPr lang="fr-CA" dirty="0"/>
              <a:t>Le droit à l’image fait partie du droit à la réputation et ce sont les mêmes règles qui s’appliquent.</a:t>
            </a:r>
          </a:p>
          <a:p>
            <a:endParaRPr lang="fr-CA" dirty="0">
              <a:cs typeface="Calibri"/>
            </a:endParaRPr>
          </a:p>
          <a:p>
            <a:r>
              <a:rPr lang="fr-FR" b="1" i="1" dirty="0"/>
              <a:t>Sources:</a:t>
            </a:r>
            <a:endParaRPr lang="en-US" dirty="0"/>
          </a:p>
          <a:p>
            <a:endParaRPr lang="fr-FR" dirty="0"/>
          </a:p>
          <a:p>
            <a:r>
              <a:rPr lang="fr-FR" i="1" dirty="0"/>
              <a:t>Charte des droits et libertés de la personne</a:t>
            </a:r>
            <a:r>
              <a:rPr lang="fr-FR" dirty="0"/>
              <a:t>, art. 3 et 4</a:t>
            </a:r>
            <a:endParaRPr lang="en-US" dirty="0"/>
          </a:p>
          <a:p>
            <a:r>
              <a:rPr lang="fr-FR" i="1" dirty="0"/>
              <a:t>Code civil du Québec</a:t>
            </a:r>
            <a:r>
              <a:rPr lang="fr-FR" dirty="0"/>
              <a:t>, art. 3, 35, 36.</a:t>
            </a:r>
            <a:endParaRPr lang="en-US" dirty="0"/>
          </a:p>
          <a:p>
            <a:r>
              <a:rPr lang="fr-FR" i="1" dirty="0"/>
              <a:t>Prud’homme c. Prud’homme</a:t>
            </a:r>
            <a:r>
              <a:rPr lang="fr-FR" dirty="0"/>
              <a:t>, 2002 CSC 85 au para 36.</a:t>
            </a:r>
          </a:p>
          <a:p>
            <a:r>
              <a:rPr lang="fr-CA" sz="1100" b="0" i="1" kern="1200" dirty="0">
                <a:solidFill>
                  <a:schemeClr val="tx1"/>
                </a:solidFill>
                <a:effectLst/>
                <a:latin typeface="+mn-lt"/>
                <a:ea typeface="+mn-ea"/>
                <a:cs typeface="+mn-cs"/>
              </a:rPr>
              <a:t>Aubry c. Éditions Vice‑Versa</a:t>
            </a:r>
            <a:r>
              <a:rPr lang="fr-CA" sz="1100" b="0" i="0" kern="1200" dirty="0">
                <a:solidFill>
                  <a:schemeClr val="tx1"/>
                </a:solidFill>
                <a:effectLst/>
                <a:latin typeface="+mn-lt"/>
                <a:ea typeface="+mn-ea"/>
                <a:cs typeface="+mn-cs"/>
              </a:rPr>
              <a:t>, [1998] 1 R.C.S. 591</a:t>
            </a:r>
            <a:endParaRPr lang="fr-CA" dirty="0"/>
          </a:p>
          <a:p>
            <a:r>
              <a:rPr lang="fr-CA" i="1" dirty="0"/>
              <a:t>Laforest c. Collins</a:t>
            </a:r>
            <a:r>
              <a:rPr lang="fr-CA" dirty="0"/>
              <a:t>, 2012 QCCS 3078 para 117</a:t>
            </a:r>
            <a:endParaRPr lang="en-US" dirty="0"/>
          </a:p>
          <a:p>
            <a:r>
              <a:rPr lang="fr-CA" i="1" dirty="0"/>
              <a:t>Crookes c. Newton</a:t>
            </a:r>
            <a:r>
              <a:rPr lang="fr-CA" dirty="0"/>
              <a:t>, 2011 CSC 47 para 37</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19</a:t>
            </a:fld>
            <a:endParaRPr lang="en-US"/>
          </a:p>
        </p:txBody>
      </p:sp>
    </p:spTree>
    <p:extLst>
      <p:ext uri="{BB962C8B-B14F-4D97-AF65-F5344CB8AC3E}">
        <p14:creationId xmlns:p14="http://schemas.microsoft.com/office/powerpoint/2010/main" val="373277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endParaRPr lang="fr-CA" dirty="0">
              <a:cs typeface="Calibri"/>
            </a:endParaRPr>
          </a:p>
          <a:p>
            <a:r>
              <a:rPr lang="fr-CA" b="1" dirty="0"/>
              <a:t>Les élèves répondent à la question #1</a:t>
            </a:r>
            <a:endParaRPr lang="fr-CA" b="1" dirty="0">
              <a:cs typeface="Calibri"/>
            </a:endParaRPr>
          </a:p>
          <a:p>
            <a:r>
              <a:rPr lang="fr-CA" dirty="0"/>
              <a:t>Posez la question et laissez les élèves répondre. </a:t>
            </a:r>
            <a:endParaRPr lang="fr-CA" dirty="0">
              <a:cs typeface="Calibri" panose="020F0502020204030204"/>
            </a:endParaRPr>
          </a:p>
          <a:p>
            <a:r>
              <a:rPr lang="fr-CA" dirty="0"/>
              <a:t>Lorsqu’une réponse vous semble réfléchie ou revient plusieurs fois, vous pouvez l’inscrire dans le carré gris. </a:t>
            </a:r>
            <a:endParaRPr lang="fr-CA" dirty="0">
              <a:cs typeface="Calibri"/>
            </a:endParaRPr>
          </a:p>
          <a:p>
            <a:r>
              <a:rPr lang="fr-CA" dirty="0"/>
              <a:t>Vous pouvez faire apparaitre les 4 images-indices à droite si les élèves éprouvent des difficultés à trouver des éléments de réponses. </a:t>
            </a:r>
            <a:endParaRPr lang="fr-CA" dirty="0">
              <a:cs typeface="Calibri" panose="020F0502020204030204"/>
            </a:endParaRPr>
          </a:p>
          <a:p>
            <a:endParaRPr lang="fr-CA" dirty="0">
              <a:cs typeface="Calibri" panose="020F0502020204030204"/>
            </a:endParaRPr>
          </a:p>
          <a:p>
            <a:pPr marL="171450" indent="-171450">
              <a:buFont typeface="Wingdings"/>
              <a:buChar char="q"/>
            </a:pPr>
            <a:r>
              <a:rPr lang="fr-CA" b="1" dirty="0">
                <a:cs typeface="Calibri" panose="020F0502020204030204"/>
              </a:rPr>
              <a:t>La loi, qu'est-ce que c'est?</a:t>
            </a:r>
            <a:r>
              <a:rPr lang="fr-CA" dirty="0">
                <a:cs typeface="Calibri" panose="020F0502020204030204"/>
              </a:rPr>
              <a:t> </a:t>
            </a:r>
          </a:p>
          <a:p>
            <a:pPr marL="171450" indent="-171450">
              <a:buFont typeface="Arial"/>
              <a:buChar char="•"/>
            </a:pPr>
            <a:r>
              <a:rPr lang="fr-CA" dirty="0">
                <a:cs typeface="Calibri" panose="020F0502020204030204"/>
              </a:rPr>
              <a:t> Règles qui encadrent les comportements dans la société : crimes, sur la route, contrats, mariages, divorces, etc.</a:t>
            </a:r>
          </a:p>
          <a:p>
            <a:pPr marL="171450" indent="-171450">
              <a:buFont typeface="Arial"/>
              <a:buChar char="•"/>
            </a:pPr>
            <a:r>
              <a:rPr lang="fr-CA" dirty="0">
                <a:cs typeface="Calibri" panose="020F0502020204030204"/>
              </a:rPr>
              <a:t> Système de justice pour déterminer la culpabilité ou non d'un accusé. </a:t>
            </a:r>
          </a:p>
          <a:p>
            <a:pPr marL="171450" indent="-171450">
              <a:buFont typeface="Arial"/>
              <a:buChar char="•"/>
            </a:pPr>
            <a:r>
              <a:rPr lang="fr-CA" dirty="0">
                <a:cs typeface="Calibri" panose="020F0502020204030204"/>
              </a:rPr>
              <a:t> Punitions pour ceux qui ne respectent pas la loi.</a:t>
            </a:r>
          </a:p>
          <a:p>
            <a:pPr marL="171450" indent="-171450">
              <a:buFont typeface="Arial"/>
              <a:buChar char="•"/>
            </a:pPr>
            <a:r>
              <a:rPr lang="fr-CA" dirty="0">
                <a:cs typeface="Calibri" panose="020F0502020204030204"/>
              </a:rPr>
              <a:t> Règles qui sont les mêmes pour tous.</a:t>
            </a:r>
          </a:p>
          <a:p>
            <a:endParaRPr lang="fr-CA" dirty="0">
              <a:cs typeface="Calibri" panose="020F0502020204030204"/>
            </a:endParaRPr>
          </a:p>
          <a:p>
            <a:r>
              <a:rPr lang="fr-CA" dirty="0"/>
              <a:t>On peut définir le droit, ou les lois, comme étant l’ensemble des règles de conduite que les membres de la société doivent suivre. Autrement dit, le droit nous informe de ce qui doit être fait, ne doit pas être fait, et de ce qui peut être fait. Que l’on soit citoyen ou premier ministre, nous devons tous obéir aux règles de droit!</a:t>
            </a:r>
          </a:p>
          <a:p>
            <a:endParaRPr lang="fr-CA" dirty="0"/>
          </a:p>
          <a:p>
            <a:pPr marL="171450" indent="-171450">
              <a:buFont typeface="Wingdings" panose="05000000000000000000" pitchFamily="2" charset="2"/>
              <a:buChar char="§"/>
            </a:pPr>
            <a:r>
              <a:rPr lang="fr-CA" dirty="0"/>
              <a:t>La loi est écrite dans les divers codes de loi (code criminel, code civil, </a:t>
            </a:r>
            <a:r>
              <a:rPr lang="fr-CA" dirty="0" err="1"/>
              <a:t>etc</a:t>
            </a:r>
            <a:r>
              <a:rPr lang="fr-CA" dirty="0"/>
              <a:t>)</a:t>
            </a:r>
          </a:p>
          <a:p>
            <a:pPr marL="171450" indent="-171450">
              <a:buFont typeface="Wingdings" panose="05000000000000000000" pitchFamily="2" charset="2"/>
              <a:buChar char="§"/>
            </a:pPr>
            <a:r>
              <a:rPr lang="fr-CA" dirty="0">
                <a:cs typeface="Calibri" panose="020F0502020204030204"/>
              </a:rPr>
              <a:t>La loi n’est pas secrète, tous peuvent consulter les codes de loi en ligne. Par exemple, on peut trouver le code criminel en ligne sur le site du ministère de la justice : https://laws-lois.justice.gc.ca/fra/lois/C-46</a:t>
            </a:r>
          </a:p>
          <a:p>
            <a:pPr marL="0" indent="0">
              <a:buFont typeface="Wingdings" panose="05000000000000000000" pitchFamily="2" charset="2"/>
              <a:buNone/>
            </a:pPr>
            <a:endParaRPr lang="fr-CA" dirty="0">
              <a:cs typeface="Calibri" panose="020F0502020204030204"/>
            </a:endParaRPr>
          </a:p>
          <a:p>
            <a:pPr marL="171450" indent="-171450">
              <a:buFont typeface="Wingdings"/>
              <a:buChar char="q"/>
            </a:pPr>
            <a:r>
              <a:rPr lang="fr-CA" b="1" dirty="0">
                <a:cs typeface="Calibri" panose="020F0502020204030204"/>
              </a:rPr>
              <a:t>Pourrais-tu expliquer la différence entre la loi et les règles? </a:t>
            </a:r>
          </a:p>
          <a:p>
            <a:pPr marL="171450" indent="-171450">
              <a:buFont typeface="Arial"/>
              <a:buChar char="•"/>
            </a:pPr>
            <a:r>
              <a:rPr lang="fr-CA" dirty="0">
                <a:cs typeface="Calibri" panose="020F0502020204030204"/>
              </a:rPr>
              <a:t>Les règles, à la maison ou à l'école, ne sont pas toujours les mêmes pour tous. Par exemple, dans la même famille, un enfant de 5 ans et un enfant de 11 ans peuvent avoir des heures de coucher différentes. À l'école, les élèves ont des devoirs, mais pas les concierges ou les surveillants. La loi, elle, s'applique à tous!</a:t>
            </a:r>
          </a:p>
          <a:p>
            <a:pPr marL="171450" indent="-171450">
              <a:buFont typeface="Arial"/>
              <a:buChar char="•"/>
            </a:pPr>
            <a:r>
              <a:rPr lang="fr-CA" dirty="0">
                <a:cs typeface="Calibri" panose="020F0502020204030204"/>
              </a:rPr>
              <a:t>La loi est renforcée par les forces policières et les tribunaux. Par exemple, quelqu'un qui commet un vol ou qui attaque une autre personne sera mis en état d'arrestation par la police, puis jugé devant un tribunal. Un jeune qui ne fait pas ses devoirs ou qui ne se couche pas à l'heure demandée par ses parents ne se fera pas arrêter par la police, car c'est une règle qu'il enfreint, et non une loi.</a:t>
            </a:r>
          </a:p>
          <a:p>
            <a:endParaRPr lang="fr-CA" dirty="0">
              <a:cs typeface="Calibri" panose="020F0502020204030204"/>
            </a:endParaRPr>
          </a:p>
          <a:p>
            <a:pPr marL="171450" indent="-171450">
              <a:buFont typeface="Wingdings" panose="05000000000000000000" pitchFamily="2" charset="2"/>
              <a:buChar char="q"/>
            </a:pPr>
            <a:r>
              <a:rPr lang="fr-CA" dirty="0">
                <a:cs typeface="Calibri" panose="020F0502020204030204"/>
              </a:rPr>
              <a:t>Il peut être intéressant de mentionner tout de suite que l'âge de la responsabilité criminelle est de 12 ans. C'est-à-dire qu'à partir de 12 ans, les enfants sont considérés comme responsables criminellement de leurs actions. Ils peuvent donc être accusés des mêmes crimes et infractions qu'un adulte. </a:t>
            </a:r>
          </a:p>
          <a:p>
            <a:pPr marL="628650" lvl="1" indent="-171450">
              <a:buFont typeface="Arial" panose="020B0604020202020204" pitchFamily="34" charset="0"/>
              <a:buChar char="•"/>
            </a:pPr>
            <a:r>
              <a:rPr lang="fr-CA" dirty="0">
                <a:cs typeface="Calibri" panose="020F0502020204030204"/>
              </a:rPr>
              <a:t>Par contre, c'est la </a:t>
            </a:r>
            <a:r>
              <a:rPr lang="fr-CA" i="1" dirty="0">
                <a:cs typeface="Calibri" panose="020F0502020204030204"/>
              </a:rPr>
              <a:t>Loi sur le système de justice pénal pour adolescent </a:t>
            </a:r>
            <a:r>
              <a:rPr lang="fr-CA" dirty="0">
                <a:cs typeface="Calibri" panose="020F0502020204030204"/>
              </a:rPr>
              <a:t>qui s’applique aux adolescents âgés de 12 à 17 ans. </a:t>
            </a:r>
          </a:p>
          <a:p>
            <a:pPr marL="628650" lvl="1" indent="-171450">
              <a:buFont typeface="Arial" panose="020B0604020202020204" pitchFamily="34" charset="0"/>
              <a:buChar char="•"/>
            </a:pPr>
            <a:r>
              <a:rPr lang="fr-CA" dirty="0">
                <a:cs typeface="Calibri" panose="020F0502020204030204"/>
              </a:rPr>
              <a:t>Pour plus d'information, consultez le dossier </a:t>
            </a:r>
            <a:r>
              <a:rPr lang="fr-CA" i="1" dirty="0">
                <a:cs typeface="Calibri" panose="020F0502020204030204"/>
                <a:hlinkClick r:id="rId3"/>
              </a:rPr>
              <a:t>Justice pénale pour adolescents</a:t>
            </a:r>
            <a:r>
              <a:rPr lang="fr-CA" i="1" dirty="0">
                <a:cs typeface="Calibri" panose="020F0502020204030204"/>
              </a:rPr>
              <a:t> </a:t>
            </a:r>
            <a:r>
              <a:rPr lang="fr-CA" dirty="0">
                <a:cs typeface="Calibri" panose="020F0502020204030204"/>
              </a:rPr>
              <a:t>sur le site d'Éducaloi ou le </a:t>
            </a:r>
            <a:r>
              <a:rPr lang="fr-CA" dirty="0">
                <a:cs typeface="Calibri" panose="020F0502020204030204"/>
                <a:hlinkClick r:id="rId4"/>
              </a:rPr>
              <a:t>site web de Justice Canada</a:t>
            </a:r>
            <a:r>
              <a:rPr lang="fr-CA" dirty="0">
                <a:cs typeface="Calibri" panose="020F0502020204030204"/>
              </a:rPr>
              <a:t>.</a:t>
            </a:r>
          </a:p>
          <a:p>
            <a:pPr marL="457200" lvl="1" indent="0">
              <a:buFont typeface="Arial" panose="020B0604020202020204" pitchFamily="34" charset="0"/>
              <a:buNone/>
            </a:pPr>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a:t>
            </a:fld>
            <a:endParaRPr lang="en-US"/>
          </a:p>
        </p:txBody>
      </p:sp>
    </p:spTree>
    <p:extLst>
      <p:ext uri="{BB962C8B-B14F-4D97-AF65-F5344CB8AC3E}">
        <p14:creationId xmlns:p14="http://schemas.microsoft.com/office/powerpoint/2010/main" val="218291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dirty="0"/>
              <a:t>Il peut être difficile d’aborder ce sujet avec les élèves. Peut-être jugerez-vous qu’ils sont trop jeunes pour avoir cette discussion. Nous recommandons cependant d’avoir cette discussion avec eux, car ce type de problème peut survenir au primaire. Les élèves savent que ça existe; même si la vaste majorité d’entre eux affirment qu’ils ne le feraient pas. Il est important de leur faire réaliser, et ce avant l’âge de la responsabilité criminelle, des conséquences que le partage d’images intimes peut avoir. </a:t>
            </a:r>
          </a:p>
          <a:p>
            <a:endParaRPr lang="fr-CA" dirty="0"/>
          </a:p>
          <a:p>
            <a:pPr rtl="0" fontAlgn="base"/>
            <a:r>
              <a:rPr lang="en-CA" sz="1100" b="0" i="0" u="none" strike="noStrike" kern="1200" dirty="0" err="1">
                <a:solidFill>
                  <a:schemeClr val="tx1"/>
                </a:solidFill>
                <a:effectLst/>
                <a:latin typeface="+mn-lt"/>
                <a:ea typeface="+mn-ea"/>
                <a:cs typeface="+mn-cs"/>
              </a:rPr>
              <a:t>Posez</a:t>
            </a:r>
            <a:r>
              <a:rPr lang="en-CA" sz="1100" b="0" i="0" u="none" strike="noStrike" kern="1200" dirty="0">
                <a:solidFill>
                  <a:schemeClr val="tx1"/>
                </a:solidFill>
                <a:effectLst/>
                <a:latin typeface="+mn-lt"/>
                <a:ea typeface="+mn-ea"/>
                <a:cs typeface="+mn-cs"/>
              </a:rPr>
              <a:t> la question </a:t>
            </a:r>
            <a:r>
              <a:rPr lang="fr-CA" sz="1100" b="0" i="0" u="none" strike="noStrike" kern="1200" dirty="0">
                <a:solidFill>
                  <a:schemeClr val="tx1"/>
                </a:solidFill>
                <a:effectLst/>
                <a:latin typeface="+mn-lt"/>
                <a:ea typeface="+mn-ea"/>
                <a:cs typeface="+mn-cs"/>
              </a:rPr>
              <a:t>suivante</a:t>
            </a:r>
            <a:r>
              <a:rPr lang="en-CA" sz="1100" b="0" i="0" u="none" strike="noStrike" kern="1200" dirty="0">
                <a:solidFill>
                  <a:schemeClr val="tx1"/>
                </a:solidFill>
                <a:effectLst/>
                <a:latin typeface="+mn-lt"/>
                <a:ea typeface="+mn-ea"/>
                <a:cs typeface="+mn-cs"/>
              </a:rPr>
              <a:t> aux </a:t>
            </a:r>
            <a:r>
              <a:rPr lang="en-CA" sz="1100" b="0" i="0" u="none" strike="noStrike" kern="1200" dirty="0" err="1">
                <a:solidFill>
                  <a:schemeClr val="tx1"/>
                </a:solidFill>
                <a:effectLst/>
                <a:latin typeface="+mn-lt"/>
                <a:ea typeface="+mn-ea"/>
                <a:cs typeface="+mn-cs"/>
              </a:rPr>
              <a:t>élèves</a:t>
            </a:r>
            <a:r>
              <a:rPr lang="en-CA" sz="1100" b="0" i="0" u="none" strike="noStrike" kern="1200" dirty="0">
                <a:solidFill>
                  <a:schemeClr val="tx1"/>
                </a:solidFill>
                <a:effectLst/>
                <a:latin typeface="+mn-lt"/>
                <a:ea typeface="+mn-ea"/>
                <a:cs typeface="+mn-cs"/>
              </a:rPr>
              <a:t> : </a:t>
            </a:r>
            <a:r>
              <a:rPr lang="fr-CA" sz="1100" b="0" i="0" u="none" strike="noStrike" kern="1200" dirty="0">
                <a:solidFill>
                  <a:schemeClr val="tx1"/>
                </a:solidFill>
                <a:effectLst/>
                <a:latin typeface="+mn-lt"/>
                <a:ea typeface="+mn-ea"/>
                <a:cs typeface="+mn-cs"/>
              </a:rPr>
              <a:t>Une image intime: c’est quoi? </a:t>
            </a:r>
            <a:r>
              <a:rPr lang="en-CA" sz="1100" b="0" i="0" u="none" strike="noStrike" kern="1200" dirty="0">
                <a:solidFill>
                  <a:schemeClr val="tx1"/>
                </a:solidFill>
                <a:effectLst/>
                <a:latin typeface="+mn-lt"/>
                <a:ea typeface="+mn-ea"/>
                <a:cs typeface="+mn-cs"/>
              </a:rPr>
              <a:t>(</a:t>
            </a:r>
            <a:r>
              <a:rPr lang="fr-CA" sz="1100" b="0" i="0" u="none" strike="noStrike" kern="1200" dirty="0">
                <a:solidFill>
                  <a:schemeClr val="tx1"/>
                </a:solidFill>
                <a:effectLst/>
                <a:latin typeface="+mn-lt"/>
                <a:ea typeface="+mn-ea"/>
                <a:cs typeface="+mn-cs"/>
              </a:rPr>
              <a:t>Les élèves appellent parfois ces images des « </a:t>
            </a:r>
            <a:r>
              <a:rPr lang="fr-CA" sz="1100" b="0" i="0" u="none" strike="noStrike" kern="1200" dirty="0" err="1">
                <a:solidFill>
                  <a:schemeClr val="tx1"/>
                </a:solidFill>
                <a:effectLst/>
                <a:latin typeface="+mn-lt"/>
                <a:ea typeface="+mn-ea"/>
                <a:cs typeface="+mn-cs"/>
              </a:rPr>
              <a:t>nudes</a:t>
            </a:r>
            <a:r>
              <a:rPr lang="fr-CA" sz="1100" b="0" i="0" u="none" strike="noStrike"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a:t>
            </a:r>
          </a:p>
          <a:p>
            <a:pPr rtl="0" fontAlgn="base"/>
            <a:r>
              <a:rPr lang="fr-CA" sz="1100" b="0" i="0" kern="1200" dirty="0">
                <a:solidFill>
                  <a:schemeClr val="tx1"/>
                </a:solidFill>
                <a:effectLst/>
                <a:latin typeface="+mn-lt"/>
                <a:ea typeface="+mn-ea"/>
                <a:cs typeface="+mn-cs"/>
              </a:rPr>
              <a:t>​</a:t>
            </a:r>
          </a:p>
          <a:p>
            <a:pPr rtl="0" fontAlgn="base"/>
            <a:r>
              <a:rPr lang="fr-CA" sz="1100" b="1" i="0" u="none" strike="noStrike" kern="1200" dirty="0">
                <a:solidFill>
                  <a:schemeClr val="tx1"/>
                </a:solidFill>
                <a:effectLst/>
                <a:latin typeface="+mn-lt"/>
                <a:ea typeface="+mn-ea"/>
                <a:cs typeface="+mn-cs"/>
              </a:rPr>
              <a:t>Questions supplémentaires:</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Est-ce la même chose si un enfant ou une personne mineure se trouve sur une image intime vs si c’est un adulte qui se trouve sur l’image intime?</a:t>
            </a:r>
            <a:r>
              <a:rPr lang="en-US" sz="1100" b="0" i="0" kern="1200" dirty="0">
                <a:solidFill>
                  <a:schemeClr val="tx1"/>
                </a:solidFill>
                <a:effectLst/>
                <a:latin typeface="+mn-lt"/>
                <a:ea typeface="+mn-ea"/>
                <a:cs typeface="+mn-cs"/>
              </a:rPr>
              <a:t>​</a:t>
            </a:r>
          </a:p>
          <a:p>
            <a:pPr rtl="0" fontAlgn="base"/>
            <a:r>
              <a:rPr lang="en-CA" sz="1100" b="0" i="0" u="none" strike="noStrike" kern="1200" dirty="0">
                <a:solidFill>
                  <a:schemeClr val="tx1"/>
                </a:solidFill>
                <a:effectLst/>
                <a:latin typeface="+mn-lt"/>
                <a:ea typeface="+mn-ea"/>
                <a:cs typeface="+mn-cs"/>
              </a:rPr>
              <a:t>U</a:t>
            </a:r>
            <a:r>
              <a:rPr lang="fr-CA" sz="1100" b="0" i="0" u="none" strike="noStrike" kern="1200" dirty="0">
                <a:solidFill>
                  <a:schemeClr val="tx1"/>
                </a:solidFill>
                <a:effectLst/>
                <a:latin typeface="+mn-lt"/>
                <a:ea typeface="+mn-ea"/>
                <a:cs typeface="+mn-cs"/>
              </a:rPr>
              <a:t>ne photo d’un bébé nu, prise par ses parents lors du bain, est-ce une image intime?</a:t>
            </a:r>
            <a:r>
              <a:rPr lang="en-US" sz="1100" b="0" i="0" kern="1200" dirty="0">
                <a:solidFill>
                  <a:schemeClr val="tx1"/>
                </a:solidFill>
                <a:effectLst/>
                <a:latin typeface="+mn-lt"/>
                <a:ea typeface="+mn-ea"/>
                <a:cs typeface="+mn-cs"/>
              </a:rPr>
              <a:t>​</a:t>
            </a:r>
          </a:p>
          <a:p>
            <a:pPr rtl="0" fontAlgn="base"/>
            <a:r>
              <a:rPr lang="fr-CA" sz="1100" b="0" i="0" kern="1200" dirty="0">
                <a:solidFill>
                  <a:schemeClr val="tx1"/>
                </a:solidFill>
                <a:effectLst/>
                <a:latin typeface="+mn-lt"/>
                <a:ea typeface="+mn-ea"/>
                <a:cs typeface="+mn-cs"/>
              </a:rPr>
              <a:t>​</a:t>
            </a:r>
          </a:p>
          <a:p>
            <a:pPr rtl="0" fontAlgn="base"/>
            <a:r>
              <a:rPr lang="fr-CA" sz="1100" b="0" i="0" kern="1200" dirty="0">
                <a:solidFill>
                  <a:schemeClr val="tx1"/>
                </a:solidFill>
                <a:effectLst/>
                <a:latin typeface="+mn-lt"/>
                <a:ea typeface="+mn-ea"/>
                <a:cs typeface="+mn-cs"/>
              </a:rPr>
              <a:t>​</a:t>
            </a:r>
          </a:p>
          <a:p>
            <a:pPr rtl="0" fontAlgn="base"/>
            <a:r>
              <a:rPr lang="fr-CA" sz="1100" b="1" i="0" u="none" strike="noStrike" kern="1200" dirty="0">
                <a:solidFill>
                  <a:schemeClr val="tx1"/>
                </a:solidFill>
                <a:effectLst/>
                <a:latin typeface="+mn-lt"/>
                <a:ea typeface="+mn-ea"/>
                <a:cs typeface="+mn-cs"/>
              </a:rPr>
              <a:t>INFORMATIONS À TRANSMETTRE:</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Une image intime, ça peut être :</a:t>
            </a:r>
            <a:r>
              <a:rPr lang="en-US" sz="1100" b="0" i="0" kern="1200" dirty="0">
                <a:solidFill>
                  <a:schemeClr val="tx1"/>
                </a:solidFill>
                <a:effectLst/>
                <a:latin typeface="+mn-lt"/>
                <a:ea typeface="+mn-ea"/>
                <a:cs typeface="+mn-cs"/>
              </a:rPr>
              <a:t>​</a:t>
            </a:r>
          </a:p>
          <a:p>
            <a:pPr fontAlgn="base"/>
            <a:r>
              <a:rPr lang="fr-CA" sz="1100" b="0" i="0" u="none" strike="noStrike" kern="1200">
                <a:solidFill>
                  <a:schemeClr val="tx1"/>
                </a:solidFill>
                <a:effectLst/>
                <a:latin typeface="+mn-lt"/>
                <a:ea typeface="+mn-ea"/>
                <a:cs typeface="+mn-cs"/>
              </a:rPr>
              <a:t>- Une image à connotation sexuelle où on y voit principalement </a:t>
            </a:r>
            <a:r>
              <a:rPr lang="fr-CA"/>
              <a:t>les</a:t>
            </a:r>
            <a:r>
              <a:rPr lang="fr-CA" sz="1100" b="0" i="0" u="none" strike="noStrike" kern="1200">
                <a:solidFill>
                  <a:schemeClr val="tx1"/>
                </a:solidFill>
                <a:effectLst/>
                <a:latin typeface="+mn-lt"/>
                <a:ea typeface="+mn-ea"/>
                <a:cs typeface="+mn-cs"/>
              </a:rPr>
              <a:t> parties génitales, les seins ou les fesses.</a:t>
            </a:r>
            <a:r>
              <a:rPr lang="en-US"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 Une image où on y voit une personne dans une activité sexuelle explicite, qui inclut souvent de la nudité. L’activité sexuelle explicite, c’est plus qu’un baiser ou une caresse.</a:t>
            </a:r>
            <a:r>
              <a:rPr lang="en-US" sz="1100" b="0" i="0" kern="1200" dirty="0">
                <a:solidFill>
                  <a:schemeClr val="tx1"/>
                </a:solidFill>
                <a:effectLst/>
                <a:latin typeface="+mn-lt"/>
                <a:ea typeface="+mn-ea"/>
                <a:cs typeface="+mn-cs"/>
              </a:rPr>
              <a:t>​</a:t>
            </a:r>
          </a:p>
          <a:p>
            <a:pPr rtl="0" fontAlgn="base"/>
            <a:r>
              <a:rPr lang="fr-CA" sz="1100" b="0" i="0" kern="1200" dirty="0">
                <a:solidFill>
                  <a:schemeClr val="tx1"/>
                </a:solidFill>
                <a:effectLst/>
                <a:latin typeface="+mn-lt"/>
                <a:ea typeface="+mn-ea"/>
                <a:cs typeface="+mn-cs"/>
              </a:rPr>
              <a:t>​</a:t>
            </a:r>
          </a:p>
          <a:p>
            <a:pPr rtl="0" fontAlgn="base"/>
            <a:r>
              <a:rPr lang="fr-CA" sz="1100" b="0" i="0" u="none" strike="noStrike" kern="1200" dirty="0">
                <a:solidFill>
                  <a:schemeClr val="tx1"/>
                </a:solidFill>
                <a:effectLst/>
                <a:latin typeface="+mn-lt"/>
                <a:ea typeface="+mn-ea"/>
                <a:cs typeface="+mn-cs"/>
              </a:rPr>
              <a:t>Une image intime, c'est parfois quand une personne envoie une photo ou une vidéo d'elle-même. Ça peut aussi être quelqu’un d’autre qui l’a prise avec son consentement. D'autres fois, les images sont prises à l'insu de l'autre personne. Par exemple, dans les vestiaires après le cours d'éducation physique. </a:t>
            </a:r>
            <a:r>
              <a:rPr lang="en-CA" sz="1100" b="0" i="0" kern="1200" dirty="0">
                <a:solidFill>
                  <a:schemeClr val="tx1"/>
                </a:solidFill>
                <a:effectLst/>
                <a:latin typeface="+mn-lt"/>
                <a:ea typeface="+mn-ea"/>
                <a:cs typeface="+mn-cs"/>
              </a:rPr>
              <a:t>​</a:t>
            </a:r>
          </a:p>
          <a:p>
            <a:pPr rtl="0" fontAlgn="base"/>
            <a:endParaRPr lang="en-CA" sz="1100" b="0" i="0" kern="1200" dirty="0">
              <a:solidFill>
                <a:schemeClr val="tx1"/>
              </a:solidFill>
              <a:effectLst/>
              <a:latin typeface="+mn-lt"/>
              <a:ea typeface="+mn-ea"/>
              <a:cs typeface="+mn-cs"/>
            </a:endParaRPr>
          </a:p>
          <a:p>
            <a:pPr rtl="0" fontAlgn="base"/>
            <a:r>
              <a:rPr lang="en-CA" sz="1100" b="1" i="1" kern="1200" dirty="0">
                <a:solidFill>
                  <a:schemeClr val="tx1"/>
                </a:solidFill>
                <a:effectLst/>
                <a:latin typeface="+mn-lt"/>
                <a:ea typeface="+mn-ea"/>
                <a:cs typeface="+mn-cs"/>
              </a:rPr>
              <a:t>Sources:</a:t>
            </a:r>
          </a:p>
          <a:p>
            <a:endParaRPr lang="en-CA" b="1" i="1" dirty="0">
              <a:cs typeface="Calibri" panose="020F0502020204030204"/>
            </a:endParaRPr>
          </a:p>
          <a:p>
            <a:r>
              <a:rPr lang="en-CA" i="1" dirty="0"/>
              <a:t>Code </a:t>
            </a:r>
            <a:r>
              <a:rPr lang="en-CA" i="1" dirty="0" err="1"/>
              <a:t>criminel</a:t>
            </a:r>
            <a:r>
              <a:rPr lang="en-CA" dirty="0"/>
              <a:t>, art. 1</a:t>
            </a:r>
            <a:r>
              <a:rPr lang="fr-CA" dirty="0"/>
              <a:t>63.1a)(i) et 163.1a)(ii): pornographie juvénile; 162.1(2)a): distribution d’images intimes</a:t>
            </a:r>
            <a:endParaRPr lang="en-US" dirty="0"/>
          </a:p>
          <a:p>
            <a:r>
              <a:rPr lang="en-CA" i="1" dirty="0"/>
              <a:t>L</a:t>
            </a:r>
            <a:r>
              <a:rPr lang="fr-CA" i="1" dirty="0"/>
              <a:t>SJPA – 1811</a:t>
            </a:r>
            <a:r>
              <a:rPr lang="fr-CA" dirty="0"/>
              <a:t>, 2018 QCCA 597 aux para 12 à 19.</a:t>
            </a:r>
            <a:endParaRPr lang="en-US" dirty="0"/>
          </a:p>
          <a:p>
            <a:r>
              <a:rPr lang="en-CA" i="1" dirty="0"/>
              <a:t>R c. S</a:t>
            </a:r>
            <a:r>
              <a:rPr lang="fr-CA" i="1" dirty="0"/>
              <a:t>harpe</a:t>
            </a:r>
            <a:r>
              <a:rPr lang="fr-CA" dirty="0"/>
              <a:t>, [2001] 1 RCS 45 aux para 49, 51, 53.</a:t>
            </a:r>
            <a:endParaRPr lang="en-CA" dirty="0"/>
          </a:p>
          <a:p>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20</a:t>
            </a:fld>
            <a:endParaRPr lang="en-US"/>
          </a:p>
        </p:txBody>
      </p:sp>
    </p:spTree>
    <p:extLst>
      <p:ext uri="{BB962C8B-B14F-4D97-AF65-F5344CB8AC3E}">
        <p14:creationId xmlns:p14="http://schemas.microsoft.com/office/powerpoint/2010/main" val="3550570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pPr>
              <a:defRPr/>
            </a:pPr>
            <a:endParaRPr lang="fr-CA" dirty="0">
              <a:cs typeface="Calibri"/>
            </a:endParaRPr>
          </a:p>
          <a:p>
            <a:pPr>
              <a:defRPr/>
            </a:pPr>
            <a:r>
              <a:rPr lang="fr-CA" dirty="0">
                <a:cs typeface="Calibri"/>
              </a:rPr>
              <a:t>Assurez-vous également que les élèves comprennent bien le concept de </a:t>
            </a:r>
            <a:r>
              <a:rPr lang="fr-CA" b="1" dirty="0">
                <a:cs typeface="Calibri"/>
              </a:rPr>
              <a:t>consentement</a:t>
            </a:r>
            <a:r>
              <a:rPr lang="fr-CA" dirty="0">
                <a:cs typeface="Calibri"/>
              </a:rPr>
              <a:t> (et donc, le terme non-consensuel). Pour savoir si une personne consent à ce que l'on envoie une image intime de lui ou d'elle, il faut lui demander d'abord. Le consentement doit être ''libre et éclairé''; c’est-à-dire que la personne ne doit pas accepter sous la menace ni parce qu'elle s'y sent obligée. </a:t>
            </a:r>
          </a:p>
          <a:p>
            <a:pPr>
              <a:defRPr/>
            </a:pPr>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d’Éducaloi (incluant un court vidéo) sur le sujet : </a:t>
            </a:r>
            <a:r>
              <a:rPr lang="en-CA" dirty="0">
                <a:hlinkClick r:id="rId3"/>
              </a:rPr>
              <a:t>https://www.educaloi.qc.ca/capsules/partager-des-images-intimes-un-crime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a:defRPr/>
            </a:pPr>
            <a:r>
              <a:rPr lang="en-CA" dirty="0"/>
              <a:t>Une </a:t>
            </a:r>
            <a:r>
              <a:rPr lang="en-CA" dirty="0" err="1"/>
              <a:t>personne</a:t>
            </a:r>
            <a:r>
              <a:rPr lang="en-CA" dirty="0"/>
              <a:t> qui partage des images </a:t>
            </a:r>
            <a:r>
              <a:rPr lang="en-CA" dirty="0" err="1"/>
              <a:t>intimes</a:t>
            </a:r>
            <a:r>
              <a:rPr lang="en-CA" dirty="0"/>
              <a:t> </a:t>
            </a:r>
            <a:r>
              <a:rPr lang="en-CA" dirty="0" err="1"/>
              <a:t>d’une</a:t>
            </a:r>
            <a:r>
              <a:rPr lang="en-CA" dirty="0"/>
              <a:t> </a:t>
            </a:r>
            <a:r>
              <a:rPr lang="en-CA" dirty="0" err="1"/>
              <a:t>personne</a:t>
            </a:r>
            <a:r>
              <a:rPr lang="en-CA" dirty="0"/>
              <a:t> de </a:t>
            </a:r>
            <a:r>
              <a:rPr lang="en-CA" dirty="0" err="1"/>
              <a:t>moins</a:t>
            </a:r>
            <a:r>
              <a:rPr lang="en-CA" dirty="0"/>
              <a:t> de 18 </a:t>
            </a:r>
            <a:r>
              <a:rPr lang="en-CA" dirty="0" err="1"/>
              <a:t>ans</a:t>
            </a:r>
            <a:r>
              <a:rPr lang="en-CA" dirty="0"/>
              <a:t> </a:t>
            </a:r>
            <a:r>
              <a:rPr lang="en-CA" dirty="0" err="1"/>
              <a:t>pourrait</a:t>
            </a:r>
            <a:r>
              <a:rPr lang="en-CA" dirty="0"/>
              <a:t> </a:t>
            </a:r>
            <a:r>
              <a:rPr lang="en-CA" dirty="0" err="1"/>
              <a:t>être</a:t>
            </a:r>
            <a:r>
              <a:rPr lang="en-CA" dirty="0"/>
              <a:t> </a:t>
            </a:r>
            <a:r>
              <a:rPr lang="en-CA" dirty="0" err="1"/>
              <a:t>accusée</a:t>
            </a:r>
            <a:r>
              <a:rPr lang="en-CA" dirty="0"/>
              <a:t> de deux crimes : partage </a:t>
            </a:r>
            <a:r>
              <a:rPr lang="fr-CA" noProof="0" dirty="0"/>
              <a:t>non-consensuel</a:t>
            </a:r>
            <a:r>
              <a:rPr lang="en-CA" dirty="0"/>
              <a:t> </a:t>
            </a:r>
            <a:r>
              <a:rPr lang="en-CA" dirty="0" err="1"/>
              <a:t>d’images</a:t>
            </a:r>
            <a:r>
              <a:rPr lang="en-CA" dirty="0"/>
              <a:t> </a:t>
            </a:r>
            <a:r>
              <a:rPr lang="en-CA" dirty="0" err="1"/>
              <a:t>intimes</a:t>
            </a:r>
            <a:r>
              <a:rPr lang="en-CA" dirty="0"/>
              <a:t> et distribution de </a:t>
            </a:r>
            <a:r>
              <a:rPr lang="en-CA" dirty="0" err="1"/>
              <a:t>pornographie</a:t>
            </a:r>
            <a:r>
              <a:rPr lang="en-CA" dirty="0"/>
              <a:t> </a:t>
            </a:r>
            <a:r>
              <a:rPr lang="en-CA" dirty="0" err="1"/>
              <a:t>juvénile</a:t>
            </a:r>
            <a:r>
              <a:rPr lang="en-CA" dirty="0"/>
              <a:t> (</a:t>
            </a:r>
            <a:r>
              <a:rPr lang="en-CA" dirty="0" err="1"/>
              <a:t>si</a:t>
            </a:r>
            <a:r>
              <a:rPr lang="en-CA" dirty="0"/>
              <a:t> la </a:t>
            </a:r>
            <a:r>
              <a:rPr lang="en-CA" dirty="0" err="1"/>
              <a:t>personne</a:t>
            </a:r>
            <a:r>
              <a:rPr lang="en-CA" dirty="0"/>
              <a:t> sur </a:t>
            </a:r>
            <a:r>
              <a:rPr lang="en-CA" dirty="0" err="1"/>
              <a:t>l’image</a:t>
            </a:r>
            <a:r>
              <a:rPr lang="en-CA" dirty="0"/>
              <a:t> a </a:t>
            </a:r>
            <a:r>
              <a:rPr lang="en-CA" dirty="0" err="1"/>
              <a:t>moins</a:t>
            </a:r>
            <a:r>
              <a:rPr lang="en-CA" dirty="0"/>
              <a:t> de 18 </a:t>
            </a:r>
            <a:r>
              <a:rPr lang="en-CA" dirty="0" err="1"/>
              <a:t>ans</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err="1"/>
              <a:t>Informations</a:t>
            </a:r>
            <a:r>
              <a:rPr lang="en-CA" b="1" dirty="0"/>
              <a:t> </a:t>
            </a:r>
            <a:r>
              <a:rPr lang="en-CA" b="1" dirty="0" err="1"/>
              <a:t>complémentaires</a:t>
            </a:r>
            <a:r>
              <a:rPr lang="en-CA" b="1" dirty="0"/>
              <a:t> pour </a:t>
            </a:r>
            <a:r>
              <a:rPr lang="en-CA" b="1" dirty="0" err="1"/>
              <a:t>l’enseignant</a:t>
            </a:r>
            <a:r>
              <a:rPr lang="en-CA" b="1" dirty="0"/>
              <a:t>:</a:t>
            </a:r>
            <a:br>
              <a:rPr lang="en-CA" b="1" dirty="0">
                <a:cs typeface="+mn-lt"/>
              </a:rPr>
            </a:br>
            <a:r>
              <a:rPr lang="en-CA" dirty="0" err="1"/>
              <a:t>L’élève</a:t>
            </a:r>
            <a:r>
              <a:rPr lang="en-CA" dirty="0"/>
              <a:t> qui </a:t>
            </a:r>
            <a:r>
              <a:rPr lang="en-CA" dirty="0" err="1"/>
              <a:t>prend</a:t>
            </a:r>
            <a:r>
              <a:rPr lang="en-CA" dirty="0"/>
              <a:t> </a:t>
            </a:r>
            <a:r>
              <a:rPr lang="en-CA" dirty="0" err="1"/>
              <a:t>une</a:t>
            </a:r>
            <a:r>
              <a:rPr lang="en-CA" dirty="0"/>
              <a:t> photo intime </a:t>
            </a:r>
            <a:r>
              <a:rPr lang="en-CA" dirty="0" err="1"/>
              <a:t>d’elle-même</a:t>
            </a:r>
            <a:r>
              <a:rPr lang="en-CA" dirty="0"/>
              <a:t> et qui </a:t>
            </a:r>
            <a:r>
              <a:rPr lang="en-CA" dirty="0" err="1"/>
              <a:t>l’envoie</a:t>
            </a:r>
            <a:r>
              <a:rPr lang="en-CA" dirty="0"/>
              <a:t> à </a:t>
            </a:r>
            <a:r>
              <a:rPr lang="en-CA" dirty="0" err="1"/>
              <a:t>d’autres</a:t>
            </a:r>
            <a:r>
              <a:rPr lang="en-CA" dirty="0"/>
              <a:t> ne sera </a:t>
            </a:r>
            <a:r>
              <a:rPr lang="en-CA" dirty="0" err="1"/>
              <a:t>généralement</a:t>
            </a:r>
            <a:r>
              <a:rPr lang="en-CA" dirty="0"/>
              <a:t> pas </a:t>
            </a:r>
            <a:r>
              <a:rPr lang="en-CA" dirty="0" err="1"/>
              <a:t>accusée</a:t>
            </a:r>
            <a:r>
              <a:rPr lang="en-CA" dirty="0"/>
              <a:t> de distribution de </a:t>
            </a:r>
            <a:r>
              <a:rPr lang="en-CA" dirty="0" err="1"/>
              <a:t>pornographie</a:t>
            </a:r>
            <a:r>
              <a:rPr lang="en-CA" dirty="0"/>
              <a:t> </a:t>
            </a:r>
            <a:r>
              <a:rPr lang="en-CA" dirty="0" err="1"/>
              <a:t>juvénile</a:t>
            </a:r>
            <a:r>
              <a:rPr lang="en-CA" dirty="0"/>
              <a:t>. Les </a:t>
            </a:r>
            <a:r>
              <a:rPr lang="en-CA" dirty="0" err="1"/>
              <a:t>policiers</a:t>
            </a:r>
            <a:r>
              <a:rPr lang="en-CA" dirty="0"/>
              <a:t> </a:t>
            </a:r>
            <a:r>
              <a:rPr lang="en-CA" dirty="0" err="1"/>
              <a:t>vont</a:t>
            </a:r>
            <a:r>
              <a:rPr lang="en-CA" dirty="0"/>
              <a:t> </a:t>
            </a:r>
            <a:r>
              <a:rPr lang="en-CA" dirty="0" err="1"/>
              <a:t>généralement</a:t>
            </a:r>
            <a:r>
              <a:rPr lang="en-CA" dirty="0"/>
              <a:t> la </a:t>
            </a:r>
            <a:r>
              <a:rPr lang="en-CA" dirty="0" err="1"/>
              <a:t>considérer</a:t>
            </a:r>
            <a:r>
              <a:rPr lang="en-CA" dirty="0"/>
              <a:t> </a:t>
            </a:r>
            <a:r>
              <a:rPr lang="en-CA" dirty="0" err="1"/>
              <a:t>comme</a:t>
            </a:r>
            <a:r>
              <a:rPr lang="en-CA" dirty="0"/>
              <a:t> </a:t>
            </a:r>
            <a:r>
              <a:rPr lang="en-CA" dirty="0" err="1"/>
              <a:t>une</a:t>
            </a:r>
            <a:r>
              <a:rPr lang="en-CA" dirty="0"/>
              <a:t> </a:t>
            </a:r>
            <a:r>
              <a:rPr lang="en-CA" dirty="0" err="1"/>
              <a:t>victime</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cs typeface="Calibri" panose="020F0502020204030204"/>
              </a:rPr>
              <a:t>Sources:</a:t>
            </a:r>
          </a:p>
          <a:p>
            <a:pPr>
              <a:defRPr/>
            </a:pPr>
            <a:r>
              <a:rPr lang="fr-CA" i="1" dirty="0"/>
              <a:t>Code criminel</a:t>
            </a:r>
            <a:r>
              <a:rPr lang="fr-CA" dirty="0"/>
              <a:t>, art. 162,1, 163.1</a:t>
            </a:r>
            <a:endParaRPr lang="en-US" dirty="0"/>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21</a:t>
            </a:fld>
            <a:endParaRPr lang="en-US"/>
          </a:p>
        </p:txBody>
      </p:sp>
    </p:spTree>
    <p:extLst>
      <p:ext uri="{BB962C8B-B14F-4D97-AF65-F5344CB8AC3E}">
        <p14:creationId xmlns:p14="http://schemas.microsoft.com/office/powerpoint/2010/main" val="1295540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r>
              <a:rPr lang="fr-CA" b="1" dirty="0"/>
              <a:t>NOTES À L’ENSEIGNANT</a:t>
            </a:r>
          </a:p>
          <a:p>
            <a:endParaRPr lang="fr-CA" b="1" dirty="0">
              <a:cs typeface="Calibri"/>
            </a:endParaRPr>
          </a:p>
          <a:p>
            <a:r>
              <a:rPr lang="fr-CA" dirty="0">
                <a:cs typeface="Calibri"/>
              </a:rPr>
              <a:t>On entend souvent parler de la notion de consentement dans le contexte d'activités sexuelles (consentement sexuel). Cependant, le consentement est une notion juridique beaucoup plus large. Par exemple, le crime « Partage non-consensuel d'images intimes » fait référence au consentement par rapport au partage de l'image intime, et non la prise de celle-ci. On dit souvent que le consentement doit être « libre et éclairé » pour être valide.</a:t>
            </a:r>
          </a:p>
          <a:p>
            <a:endParaRPr lang="fr-CA" dirty="0">
              <a:cs typeface="Calibri"/>
            </a:endParaRPr>
          </a:p>
          <a:p>
            <a:r>
              <a:rPr lang="fr-CA" dirty="0">
                <a:cs typeface="Calibri"/>
              </a:rPr>
              <a:t>Voici une définition du consentement : « </a:t>
            </a:r>
            <a:r>
              <a:rPr lang="fr-CA" i="1" dirty="0">
                <a:cs typeface="Calibri"/>
              </a:rPr>
              <a:t>Accord donné par une personne à une proposition. », </a:t>
            </a:r>
            <a:r>
              <a:rPr lang="fr-CA" dirty="0">
                <a:cs typeface="Calibri"/>
              </a:rPr>
              <a:t>ainsi que du consentement libre et éclairé : « </a:t>
            </a:r>
            <a:r>
              <a:rPr lang="fr-CA" i="1" dirty="0">
                <a:cs typeface="Calibri"/>
              </a:rPr>
              <a:t>Consentement donné sans contrainte et en toute connaissance de cause.</a:t>
            </a:r>
            <a:r>
              <a:rPr lang="fr-CA" dirty="0">
                <a:cs typeface="Calibri"/>
              </a:rPr>
              <a:t>»</a:t>
            </a:r>
            <a:endParaRPr lang="fr-CA" i="1" dirty="0">
              <a:cs typeface="Calibri"/>
            </a:endParaRPr>
          </a:p>
          <a:p>
            <a:endParaRPr lang="fr-CA" dirty="0">
              <a:cs typeface="Calibri"/>
            </a:endParaRPr>
          </a:p>
          <a:p>
            <a:endParaRPr lang="fr-CA" dirty="0">
              <a:cs typeface="Calibri"/>
            </a:endParaRPr>
          </a:p>
          <a:p>
            <a:r>
              <a:rPr lang="fr-CA" b="1" dirty="0">
                <a:cs typeface="Calibri"/>
              </a:rPr>
              <a:t>SOURCES :</a:t>
            </a:r>
            <a:endParaRPr lang="fr-CA" dirty="0">
              <a:cs typeface="Calibri"/>
            </a:endParaRPr>
          </a:p>
          <a:p>
            <a:endParaRPr lang="fr-CA" b="1" dirty="0">
              <a:cs typeface="Calibri"/>
            </a:endParaRPr>
          </a:p>
          <a:p>
            <a:pPr marL="171450" indent="-171450">
              <a:buFont typeface="Wingdings"/>
              <a:buChar char="q"/>
            </a:pPr>
            <a:r>
              <a:rPr lang="fr-CA" dirty="0">
                <a:cs typeface="Calibri"/>
              </a:rPr>
              <a:t>REID, H., </a:t>
            </a:r>
            <a:r>
              <a:rPr lang="fr-CA" i="1" dirty="0">
                <a:cs typeface="Calibri"/>
              </a:rPr>
              <a:t>Dictionnaire de droit québécois et canadien</a:t>
            </a:r>
            <a:r>
              <a:rPr lang="fr-CA" dirty="0">
                <a:cs typeface="Calibri"/>
              </a:rPr>
              <a:t>, « Consentement », p.135-136</a:t>
            </a:r>
            <a:endParaRPr lang="fr-CA" b="1"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22</a:t>
            </a:fld>
            <a:endParaRPr lang="en-US"/>
          </a:p>
        </p:txBody>
      </p:sp>
    </p:spTree>
    <p:extLst>
      <p:ext uri="{BB962C8B-B14F-4D97-AF65-F5344CB8AC3E}">
        <p14:creationId xmlns:p14="http://schemas.microsoft.com/office/powerpoint/2010/main" val="416017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endParaRPr lang="fr-CA" dirty="0"/>
          </a:p>
          <a:p>
            <a:endParaRPr lang="fr-CA" dirty="0"/>
          </a:p>
          <a:p>
            <a:r>
              <a:rPr lang="fr-CA" sz="1100" b="0" i="0" kern="1200" dirty="0">
                <a:solidFill>
                  <a:schemeClr val="tx1"/>
                </a:solidFill>
                <a:effectLst/>
                <a:latin typeface="+mn-lt"/>
                <a:ea typeface="+mn-ea"/>
                <a:cs typeface="+mn-cs"/>
              </a:rPr>
              <a:t>La personne qui possède un droit d’auteur sur une œuvre est la seule à pouvoir « utiliser l’œuvre ». Personne ne peut donc, par exemple, reproduire, publier, diffuser ou interpréter une partie importante d’une œuvre sans l’autorisation de celui qui possède les droits sur l’œuvre. </a:t>
            </a:r>
            <a:endParaRPr lang="fr-CA" dirty="0"/>
          </a:p>
          <a:p>
            <a:endParaRPr lang="fr-CA" dirty="0"/>
          </a:p>
          <a:p>
            <a:r>
              <a:rPr lang="fr-CA" dirty="0"/>
              <a:t>Pour en savoir plus et se préparer aux questions des élèves : </a:t>
            </a:r>
          </a:p>
          <a:p>
            <a:r>
              <a:rPr lang="fr-CA" dirty="0">
                <a:hlinkClick r:id="rId3"/>
              </a:rPr>
              <a:t>https://www.educaloi.qc.ca/capsules/le-droit-dauteur-pour-la-protection-de-la-creation</a:t>
            </a:r>
            <a:r>
              <a:rPr lang="fr-CA" dirty="0"/>
              <a:t> </a:t>
            </a:r>
            <a:endParaRPr lang="fr-CA" dirty="0">
              <a:cs typeface="Calibri"/>
            </a:endParaRPr>
          </a:p>
          <a:p>
            <a:endParaRPr lang="fr-CA" dirty="0"/>
          </a:p>
          <a:p>
            <a:r>
              <a:rPr lang="fr-CA" b="1" i="1" dirty="0">
                <a:cs typeface="Calibri"/>
              </a:rPr>
              <a:t>Sources:</a:t>
            </a:r>
            <a:endParaRPr lang="fr-CA" dirty="0">
              <a:cs typeface="Calibri"/>
            </a:endParaRPr>
          </a:p>
          <a:p>
            <a:r>
              <a:rPr lang="fr-CA" i="1" dirty="0"/>
              <a:t>Loi sur le droit d'auteur</a:t>
            </a:r>
            <a:r>
              <a:rPr lang="fr-CA" dirty="0"/>
              <a:t>, art. 3, 5 et 6</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23</a:t>
            </a:fld>
            <a:endParaRPr lang="en-US"/>
          </a:p>
        </p:txBody>
      </p:sp>
    </p:spTree>
    <p:extLst>
      <p:ext uri="{BB962C8B-B14F-4D97-AF65-F5344CB8AC3E}">
        <p14:creationId xmlns:p14="http://schemas.microsoft.com/office/powerpoint/2010/main" val="3583253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Les élèves font les exercices #4 et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Il n’est pas toujours facile de comprendre et respecter les droits d’auteurs…</a:t>
            </a:r>
            <a:endParaRPr lang="fr-CA" sz="1100" dirty="0">
              <a:cs typeface="Calibri"/>
            </a:endParaRPr>
          </a:p>
          <a:p>
            <a:r>
              <a:rPr lang="fr-CA" dirty="0">
                <a:cs typeface="Calibri"/>
              </a:rPr>
              <a:t>Pour l'instant, à leur âge, il est surtout important que les élèves comprennent que les œuvres artistiques (écrites, visuelles, musicales, </a:t>
            </a:r>
            <a:r>
              <a:rPr lang="fr-CA" dirty="0" err="1">
                <a:cs typeface="Calibri"/>
              </a:rPr>
              <a:t>etc</a:t>
            </a:r>
            <a:r>
              <a:rPr lang="fr-CA" dirty="0">
                <a:cs typeface="Calibri"/>
              </a:rPr>
              <a:t>) ''appartiennent'' à une personne ou à un groupe de personnes. Si on veut utiliser ces œuvres, il faut demander la permission et dans certains cas, payer l'artiste ou le créateur pour utiliser son œuvre. </a:t>
            </a:r>
          </a:p>
          <a:p>
            <a:endParaRPr lang="en-US" dirty="0">
              <a:cs typeface="Calibri"/>
            </a:endParaRPr>
          </a:p>
          <a:p>
            <a:r>
              <a:rPr lang="en-US" b="1" dirty="0">
                <a:cs typeface="Calibri"/>
              </a:rPr>
              <a:t>Questions </a:t>
            </a:r>
            <a:r>
              <a:rPr lang="en-US" b="1" dirty="0" err="1">
                <a:cs typeface="Calibri"/>
              </a:rPr>
              <a:t>supplémentaires</a:t>
            </a:r>
            <a:r>
              <a:rPr lang="en-US" b="1" dirty="0">
                <a:cs typeface="Calibri"/>
              </a:rPr>
              <a:t> à poser aux </a:t>
            </a:r>
            <a:r>
              <a:rPr lang="en-US" b="1" dirty="0" err="1">
                <a:cs typeface="Calibri"/>
              </a:rPr>
              <a:t>élèves</a:t>
            </a:r>
            <a:r>
              <a:rPr lang="en-US" b="1" dirty="0">
                <a:cs typeface="Calibri"/>
              </a:rPr>
              <a:t>:</a:t>
            </a:r>
          </a:p>
          <a:p>
            <a:pPr marL="285750" indent="-285750">
              <a:buFont typeface="Wingdings"/>
              <a:buChar char="q"/>
            </a:pPr>
            <a:r>
              <a:rPr lang="en-US" dirty="0" err="1">
                <a:cs typeface="Calibri"/>
              </a:rPr>
              <a:t>Penses-tu</a:t>
            </a:r>
            <a:r>
              <a:rPr lang="en-US" dirty="0">
                <a:cs typeface="Calibri"/>
              </a:rPr>
              <a:t> que les </a:t>
            </a:r>
            <a:r>
              <a:rPr lang="en-US" dirty="0" err="1">
                <a:cs typeface="Calibri"/>
              </a:rPr>
              <a:t>lois</a:t>
            </a:r>
            <a:r>
              <a:rPr lang="en-US" dirty="0">
                <a:cs typeface="Calibri"/>
              </a:rPr>
              <a:t> </a:t>
            </a:r>
            <a:r>
              <a:rPr lang="en-US" dirty="0" err="1">
                <a:cs typeface="Calibri"/>
              </a:rPr>
              <a:t>entourant</a:t>
            </a:r>
            <a:r>
              <a:rPr lang="en-US" dirty="0">
                <a:cs typeface="Calibri"/>
              </a:rPr>
              <a:t> les droits </a:t>
            </a:r>
            <a:r>
              <a:rPr lang="en-US" dirty="0" err="1">
                <a:cs typeface="Calibri"/>
              </a:rPr>
              <a:t>d'auteur</a:t>
            </a:r>
            <a:r>
              <a:rPr lang="en-US" dirty="0">
                <a:cs typeface="Calibri"/>
              </a:rPr>
              <a:t> </a:t>
            </a:r>
            <a:r>
              <a:rPr lang="en-US" dirty="0" err="1">
                <a:cs typeface="Calibri"/>
              </a:rPr>
              <a:t>devraient</a:t>
            </a:r>
            <a:r>
              <a:rPr lang="en-US" dirty="0">
                <a:cs typeface="Calibri"/>
              </a:rPr>
              <a:t> </a:t>
            </a:r>
            <a:r>
              <a:rPr lang="en-US" dirty="0" err="1">
                <a:cs typeface="Calibri"/>
              </a:rPr>
              <a:t>être</a:t>
            </a:r>
            <a:r>
              <a:rPr lang="en-US" dirty="0">
                <a:cs typeface="Calibri"/>
              </a:rPr>
              <a:t> </a:t>
            </a:r>
            <a:r>
              <a:rPr lang="en-US" dirty="0" err="1">
                <a:cs typeface="Calibri"/>
              </a:rPr>
              <a:t>différentes</a:t>
            </a:r>
            <a:r>
              <a:rPr lang="en-US" dirty="0">
                <a:cs typeface="Calibri"/>
              </a:rPr>
              <a:t> </a:t>
            </a:r>
            <a:r>
              <a:rPr lang="en-US" dirty="0" err="1">
                <a:cs typeface="Calibri"/>
              </a:rPr>
              <a:t>lorsque</a:t>
            </a:r>
            <a:r>
              <a:rPr lang="en-US" dirty="0">
                <a:cs typeface="Calibri"/>
              </a:rPr>
              <a:t> </a:t>
            </a:r>
            <a:r>
              <a:rPr lang="en-US" dirty="0" err="1">
                <a:cs typeface="Calibri"/>
              </a:rPr>
              <a:t>l'on</a:t>
            </a:r>
            <a:r>
              <a:rPr lang="en-US" dirty="0">
                <a:cs typeface="Calibri"/>
              </a:rPr>
              <a:t> </a:t>
            </a:r>
            <a:r>
              <a:rPr lang="en-US" dirty="0" err="1">
                <a:cs typeface="Calibri"/>
              </a:rPr>
              <a:t>utilise</a:t>
            </a:r>
            <a:r>
              <a:rPr lang="en-US" dirty="0">
                <a:cs typeface="Calibri"/>
              </a:rPr>
              <a:t> </a:t>
            </a:r>
            <a:r>
              <a:rPr lang="en-US" dirty="0" err="1">
                <a:cs typeface="Calibri"/>
              </a:rPr>
              <a:t>l'oeuvre</a:t>
            </a:r>
            <a:r>
              <a:rPr lang="en-US" dirty="0">
                <a:cs typeface="Calibri"/>
              </a:rPr>
              <a:t> d'un artiste sur Internet, à la </a:t>
            </a:r>
            <a:r>
              <a:rPr lang="en-US" dirty="0" err="1">
                <a:cs typeface="Calibri"/>
              </a:rPr>
              <a:t>télévision</a:t>
            </a:r>
            <a:r>
              <a:rPr lang="en-US" dirty="0">
                <a:cs typeface="Calibri"/>
              </a:rPr>
              <a:t>, </a:t>
            </a:r>
            <a:r>
              <a:rPr lang="en-US" dirty="0" err="1">
                <a:cs typeface="Calibri"/>
              </a:rPr>
              <a:t>ou</a:t>
            </a:r>
            <a:r>
              <a:rPr lang="en-US" dirty="0">
                <a:cs typeface="Calibri"/>
              </a:rPr>
              <a:t> dans un livre?</a:t>
            </a:r>
          </a:p>
          <a:p>
            <a:pPr marL="285750" indent="-285750">
              <a:buFont typeface="Wingdings"/>
              <a:buChar char="q"/>
            </a:pPr>
            <a:r>
              <a:rPr lang="en-US" dirty="0" err="1">
                <a:cs typeface="Calibri"/>
              </a:rPr>
              <a:t>Quelles</a:t>
            </a:r>
            <a:r>
              <a:rPr lang="en-US" dirty="0">
                <a:cs typeface="Calibri"/>
              </a:rPr>
              <a:t> </a:t>
            </a:r>
            <a:r>
              <a:rPr lang="en-US" dirty="0" err="1">
                <a:cs typeface="Calibri"/>
              </a:rPr>
              <a:t>pourraient</a:t>
            </a:r>
            <a:r>
              <a:rPr lang="en-US" dirty="0">
                <a:cs typeface="Calibri"/>
              </a:rPr>
              <a:t> </a:t>
            </a:r>
            <a:r>
              <a:rPr lang="en-US" dirty="0" err="1">
                <a:cs typeface="Calibri"/>
              </a:rPr>
              <a:t>être</a:t>
            </a:r>
            <a:r>
              <a:rPr lang="en-US" dirty="0">
                <a:cs typeface="Calibri"/>
              </a:rPr>
              <a:t> les </a:t>
            </a:r>
            <a:r>
              <a:rPr lang="en-US" dirty="0" err="1">
                <a:cs typeface="Calibri"/>
              </a:rPr>
              <a:t>conséquences</a:t>
            </a:r>
            <a:r>
              <a:rPr lang="en-US" dirty="0">
                <a:cs typeface="Calibri"/>
              </a:rPr>
              <a:t> pour les artistes et les </a:t>
            </a:r>
            <a:r>
              <a:rPr lang="en-US" dirty="0" err="1">
                <a:cs typeface="Calibri"/>
              </a:rPr>
              <a:t>créateurs</a:t>
            </a:r>
            <a:r>
              <a:rPr lang="en-US" dirty="0">
                <a:cs typeface="Calibri"/>
              </a:rPr>
              <a:t> </a:t>
            </a:r>
            <a:r>
              <a:rPr lang="en-US" dirty="0" err="1">
                <a:cs typeface="Calibri"/>
              </a:rPr>
              <a:t>si</a:t>
            </a:r>
            <a:r>
              <a:rPr lang="en-US" dirty="0">
                <a:cs typeface="Calibri"/>
              </a:rPr>
              <a:t> les </a:t>
            </a:r>
            <a:r>
              <a:rPr lang="en-US" dirty="0" err="1">
                <a:cs typeface="Calibri"/>
              </a:rPr>
              <a:t>lois</a:t>
            </a:r>
            <a:r>
              <a:rPr lang="en-US" dirty="0">
                <a:cs typeface="Calibri"/>
              </a:rPr>
              <a:t> sur le droit </a:t>
            </a:r>
            <a:r>
              <a:rPr lang="en-US" dirty="0" err="1">
                <a:cs typeface="Calibri"/>
              </a:rPr>
              <a:t>d'auteur</a:t>
            </a:r>
            <a:r>
              <a:rPr lang="en-US" dirty="0">
                <a:cs typeface="Calibri"/>
              </a:rPr>
              <a:t> </a:t>
            </a:r>
            <a:r>
              <a:rPr lang="en-US" dirty="0" err="1">
                <a:cs typeface="Calibri"/>
              </a:rPr>
              <a:t>n'existaient</a:t>
            </a:r>
            <a:r>
              <a:rPr lang="en-US" dirty="0">
                <a:cs typeface="Calibri"/>
              </a:rPr>
              <a:t> pas? </a:t>
            </a:r>
          </a:p>
          <a:p>
            <a:endParaRPr lang="en-US" dirty="0">
              <a:cs typeface="Calibri"/>
            </a:endParaRPr>
          </a:p>
          <a:p>
            <a:endParaRPr lang="en-US" dirty="0">
              <a:cs typeface="Calibri"/>
            </a:endParaRPr>
          </a:p>
          <a:p>
            <a:r>
              <a:rPr lang="en-US" dirty="0">
                <a:cs typeface="Calibri"/>
              </a:rPr>
              <a:t>Pour en savoir plus: </a:t>
            </a:r>
            <a:r>
              <a:rPr lang="en-US" dirty="0">
                <a:hlinkClick r:id="rId3"/>
              </a:rPr>
              <a:t>https://www.educaloi.qc.ca/capsules/le-droit-dauteur-pour-la-protection-de-la-creation</a:t>
            </a:r>
            <a:endParaRPr lang="en-US" dirty="0"/>
          </a:p>
          <a:p>
            <a:endParaRPr lang="en-US" dirty="0">
              <a:cs typeface="Calibri"/>
            </a:endParaRPr>
          </a:p>
          <a:p>
            <a:r>
              <a:rPr lang="en-US" b="1" i="1" dirty="0">
                <a:cs typeface="Calibri"/>
              </a:rPr>
              <a:t>Sources:</a:t>
            </a:r>
          </a:p>
          <a:p>
            <a:endParaRPr lang="en-US" b="1" i="1" dirty="0">
              <a:cs typeface="Calibri"/>
            </a:endParaRPr>
          </a:p>
          <a:p>
            <a:r>
              <a:rPr lang="fr-CA" i="1" dirty="0"/>
              <a:t>Loi sur le droit d'auteur</a:t>
            </a:r>
            <a:r>
              <a:rPr lang="fr-CA" dirty="0"/>
              <a:t>, art. 3, 5 et 6</a:t>
            </a:r>
            <a:endParaRPr lang="fr-CA" dirty="0">
              <a:cs typeface="Calibri"/>
            </a:endParaRPr>
          </a:p>
          <a:p>
            <a:r>
              <a:rPr lang="fr-CA" i="1" dirty="0"/>
              <a:t>Théberge</a:t>
            </a:r>
            <a:r>
              <a:rPr lang="fr-CA" dirty="0"/>
              <a:t> c. </a:t>
            </a:r>
            <a:r>
              <a:rPr lang="fr-CA" i="1" dirty="0"/>
              <a:t>Galerie d’Art du Petit Champlain </a:t>
            </a:r>
            <a:r>
              <a:rPr lang="fr-CA" i="1" dirty="0" err="1"/>
              <a:t>inc</a:t>
            </a:r>
            <a:r>
              <a:rPr lang="fr-CA" dirty="0" err="1"/>
              <a:t>.</a:t>
            </a:r>
            <a:r>
              <a:rPr lang="fr-CA" dirty="0"/>
              <a:t>, [2002] 2 R.C.S. 336, 2002 CSC 34, para 30-32</a:t>
            </a:r>
            <a:endParaRPr lang="fr-CA" dirty="0">
              <a:cs typeface="Calibri"/>
            </a:endParaRPr>
          </a:p>
          <a:p>
            <a:r>
              <a:rPr lang="fr-CA" i="1" dirty="0"/>
              <a:t>Cinar Corporation </a:t>
            </a:r>
            <a:r>
              <a:rPr lang="fr-CA" dirty="0"/>
              <a:t>c</a:t>
            </a:r>
            <a:r>
              <a:rPr lang="fr-CA" i="1" dirty="0"/>
              <a:t>. Robinson, </a:t>
            </a:r>
            <a:r>
              <a:rPr lang="fr-CA" dirty="0"/>
              <a:t>2013 CSC 73</a:t>
            </a:r>
            <a:endParaRPr lang="fr-CA" dirty="0">
              <a:cs typeface="Calibri"/>
            </a:endParaRPr>
          </a:p>
          <a:p>
            <a:endParaRPr lang="fr-CA" i="1"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24</a:t>
            </a:fld>
            <a:endParaRPr lang="en-US"/>
          </a:p>
        </p:txBody>
      </p:sp>
    </p:spTree>
    <p:extLst>
      <p:ext uri="{BB962C8B-B14F-4D97-AF65-F5344CB8AC3E}">
        <p14:creationId xmlns:p14="http://schemas.microsoft.com/office/powerpoint/2010/main" val="2780141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renseignements personnels comprennent toute information ou tout document servant à établir notre identité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0" noProof="0" dirty="0">
                <a:cs typeface="Calibri"/>
              </a:rPr>
              <a:t>Noms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0" noProof="0" dirty="0">
                <a:cs typeface="Calibri"/>
              </a:rPr>
              <a:t>Adresse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0" noProof="0" dirty="0">
                <a:cs typeface="Calibri"/>
              </a:rPr>
              <a:t>Date de naissance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0" noProof="0" dirty="0">
                <a:cs typeface="Calibri"/>
              </a:rPr>
              <a:t>Numéro d’assurance sociale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0" noProof="0" dirty="0">
                <a:cs typeface="Calibri"/>
              </a:rPr>
              <a:t>Numéros de comptes bancaires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noProof="0" dirty="0">
              <a:cs typeface="Calibri"/>
            </a:endParaRPr>
          </a:p>
          <a:p>
            <a:endParaRPr lang="fr-CA" dirty="0"/>
          </a:p>
          <a:p>
            <a:r>
              <a:rPr lang="fr-CA" b="1" dirty="0"/>
              <a:t>Questions supplémentaires:</a:t>
            </a:r>
          </a:p>
          <a:p>
            <a:r>
              <a:rPr lang="fr-CA" dirty="0"/>
              <a:t>Y a-t-il des informations que tu voudrais garder secrètes?</a:t>
            </a:r>
            <a:endParaRPr lang="fr-CA" dirty="0">
              <a:cs typeface="Calibri"/>
            </a:endParaRPr>
          </a:p>
          <a:p>
            <a:r>
              <a:rPr lang="fr-CA" dirty="0"/>
              <a:t>Est-il déjà arrivé que tes parents partagent une photo de toi et que cela t’ait gêné?</a:t>
            </a:r>
            <a:endParaRPr lang="fr-CA" dirty="0">
              <a:cs typeface="Calibri" panose="020F0502020204030204"/>
            </a:endParaRPr>
          </a:p>
          <a:p>
            <a:r>
              <a:rPr lang="fr-CA" dirty="0"/>
              <a:t>Y a-t-il des informations sur ta vie personnelle ou sur celle de tes parents que des voleurs pourraient utiliser pour mal agir?</a:t>
            </a:r>
          </a:p>
          <a:p>
            <a:endParaRPr lang="fr-CA" dirty="0">
              <a:cs typeface="Calibri" panose="020F0502020204030204"/>
            </a:endParaRPr>
          </a:p>
          <a:p>
            <a:r>
              <a:rPr lang="fr-CA" b="1" i="1" dirty="0">
                <a:cs typeface="Calibri" panose="020F0502020204030204"/>
              </a:rPr>
              <a:t>Sources:</a:t>
            </a:r>
            <a:endParaRPr lang="fr-CA" dirty="0">
              <a:cs typeface="Calibri" panose="020F0502020204030204"/>
            </a:endParaRPr>
          </a:p>
          <a:p>
            <a:r>
              <a:rPr lang="fr-CA" i="1" dirty="0">
                <a:cs typeface="Calibri" panose="020F0502020204030204"/>
              </a:rPr>
              <a:t>Loi sur la protection des renseignements personnels dans le secteur privé</a:t>
            </a:r>
            <a:r>
              <a:rPr lang="fr-CA" dirty="0">
                <a:cs typeface="Calibri" panose="020F0502020204030204"/>
              </a:rPr>
              <a:t>, art. 2</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25</a:t>
            </a:fld>
            <a:endParaRPr lang="en-US"/>
          </a:p>
        </p:txBody>
      </p:sp>
    </p:spTree>
    <p:extLst>
      <p:ext uri="{BB962C8B-B14F-4D97-AF65-F5344CB8AC3E}">
        <p14:creationId xmlns:p14="http://schemas.microsoft.com/office/powerpoint/2010/main" val="2458474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noProof="0" dirty="0">
                <a:cs typeface="Calibri"/>
              </a:rPr>
              <a:t>Vous pouvez décider de faire apparaître l’image ou non. Celle-ci comporte des indices pour aider les élèves à répondre aux questions.</a:t>
            </a:r>
          </a:p>
          <a:p>
            <a:endParaRPr lang="en-CA" dirty="0">
              <a:cs typeface="Calibri"/>
            </a:endParaRPr>
          </a:p>
          <a:p>
            <a:r>
              <a:rPr lang="en-CA" b="1" dirty="0">
                <a:cs typeface="Calibri"/>
              </a:rPr>
              <a:t>Le vol </a:t>
            </a:r>
            <a:r>
              <a:rPr lang="en-CA" b="1" dirty="0" err="1">
                <a:cs typeface="Calibri"/>
              </a:rPr>
              <a:t>d’identité</a:t>
            </a:r>
            <a:r>
              <a:rPr lang="en-CA" b="1" dirty="0">
                <a:cs typeface="Calibri"/>
              </a:rPr>
              <a:t> :</a:t>
            </a:r>
          </a:p>
          <a:p>
            <a:r>
              <a:rPr lang="fr-FR" dirty="0"/>
              <a:t>Le vol d’identité est lorsqu’une personne utilise nos renseignements personnels à des fins criminelles. Par exemple :</a:t>
            </a:r>
          </a:p>
          <a:p>
            <a:pPr marL="171450" indent="-171450">
              <a:buFont typeface="Wingdings" panose="05000000000000000000" pitchFamily="2" charset="2"/>
              <a:buChar char="q"/>
            </a:pPr>
            <a:r>
              <a:rPr lang="fr-FR" dirty="0">
                <a:cs typeface="Calibri"/>
              </a:rPr>
              <a:t>Accéder à nos comptes bancaires (pour acheter des choses sur Internet par exemple). </a:t>
            </a:r>
          </a:p>
          <a:p>
            <a:pPr marL="171450" indent="-171450">
              <a:buFont typeface="Wingdings" panose="05000000000000000000" pitchFamily="2" charset="2"/>
              <a:buChar char="q"/>
            </a:pPr>
            <a:r>
              <a:rPr lang="fr-FR" dirty="0">
                <a:cs typeface="Calibri"/>
              </a:rPr>
              <a:t>Obtenir un passeport.</a:t>
            </a:r>
            <a:endParaRPr lang="en-CA" dirty="0">
              <a:cs typeface="Calibri"/>
            </a:endParaRPr>
          </a:p>
          <a:p>
            <a:pPr marL="171450" indent="-171450">
              <a:buFont typeface="Wingdings" panose="05000000000000000000" pitchFamily="2" charset="2"/>
              <a:buChar char="q"/>
            </a:pPr>
            <a:r>
              <a:rPr lang="fr-FR" dirty="0">
                <a:cs typeface="Calibri"/>
              </a:rPr>
              <a:t>Vendre nos informations à des gens mal intentionnés. </a:t>
            </a:r>
          </a:p>
          <a:p>
            <a:endParaRPr lang="en-CA" dirty="0">
              <a:cs typeface="Calibri"/>
            </a:endParaRPr>
          </a:p>
          <a:p>
            <a:r>
              <a:rPr lang="en-CA" b="1" dirty="0">
                <a:cs typeface="Calibri"/>
              </a:rPr>
              <a:t>Questions </a:t>
            </a:r>
            <a:r>
              <a:rPr lang="en-CA" b="1" dirty="0" err="1">
                <a:cs typeface="Calibri" panose="020F0502020204030204"/>
              </a:rPr>
              <a:t>supplémentaires</a:t>
            </a:r>
            <a:r>
              <a:rPr lang="en-CA" b="1" dirty="0">
                <a:cs typeface="Calibri" panose="020F0502020204030204"/>
              </a:rPr>
              <a:t> :</a:t>
            </a:r>
            <a:r>
              <a:rPr lang="en-CA" dirty="0">
                <a:cs typeface="Calibri" panose="020F0502020204030204"/>
              </a:rPr>
              <a:t> </a:t>
            </a:r>
          </a:p>
          <a:p>
            <a:pPr marL="171450" indent="-171450">
              <a:buFont typeface="Wingdings" panose="05000000000000000000" pitchFamily="2" charset="2"/>
              <a:buChar char="q"/>
            </a:pPr>
            <a:r>
              <a:rPr lang="en-CA" dirty="0" err="1">
                <a:cs typeface="Calibri" panose="020F0502020204030204"/>
              </a:rPr>
              <a:t>Aimerais-tu</a:t>
            </a:r>
            <a:r>
              <a:rPr lang="en-CA" dirty="0">
                <a:cs typeface="Calibri" panose="020F0502020204030204"/>
              </a:rPr>
              <a:t> que </a:t>
            </a:r>
            <a:r>
              <a:rPr lang="en-CA" dirty="0" err="1">
                <a:cs typeface="Calibri" panose="020F0502020204030204"/>
              </a:rPr>
              <a:t>n'importe</a:t>
            </a:r>
            <a:r>
              <a:rPr lang="en-CA" dirty="0">
                <a:cs typeface="Calibri" panose="020F0502020204030204"/>
              </a:rPr>
              <a:t> qui </a:t>
            </a:r>
            <a:r>
              <a:rPr lang="en-CA" dirty="0" err="1">
                <a:cs typeface="Calibri" panose="020F0502020204030204"/>
              </a:rPr>
              <a:t>puisse</a:t>
            </a:r>
            <a:r>
              <a:rPr lang="en-CA" dirty="0">
                <a:cs typeface="Calibri" panose="020F0502020204030204"/>
              </a:rPr>
              <a:t> se connecter sur ton </a:t>
            </a:r>
            <a:r>
              <a:rPr lang="en-CA" dirty="0" err="1">
                <a:cs typeface="Calibri" panose="020F0502020204030204"/>
              </a:rPr>
              <a:t>compte</a:t>
            </a:r>
            <a:r>
              <a:rPr lang="en-CA" dirty="0">
                <a:cs typeface="Calibri" panose="020F0502020204030204"/>
              </a:rPr>
              <a:t> Facebook </a:t>
            </a:r>
            <a:r>
              <a:rPr lang="en-CA" dirty="0" err="1">
                <a:cs typeface="Calibri" panose="020F0502020204030204"/>
              </a:rPr>
              <a:t>ou</a:t>
            </a:r>
            <a:r>
              <a:rPr lang="en-CA" dirty="0">
                <a:cs typeface="Calibri" panose="020F0502020204030204"/>
              </a:rPr>
              <a:t> Instagram? </a:t>
            </a:r>
            <a:r>
              <a:rPr lang="en-CA" dirty="0" err="1">
                <a:cs typeface="Calibri" panose="020F0502020204030204"/>
              </a:rPr>
              <a:t>Pourquoi</a:t>
            </a:r>
            <a:r>
              <a:rPr lang="en-CA" dirty="0">
                <a:cs typeface="Calibri" panose="020F0502020204030204"/>
              </a:rPr>
              <a:t>?</a:t>
            </a:r>
          </a:p>
          <a:p>
            <a:endParaRPr lang="en-CA" b="1" i="1" dirty="0">
              <a:cs typeface="Calibri" panose="020F0502020204030204"/>
            </a:endParaRPr>
          </a:p>
          <a:p>
            <a:r>
              <a:rPr lang="en-CA" b="1" i="0" dirty="0" err="1">
                <a:cs typeface="Calibri" panose="020F0502020204030204"/>
              </a:rPr>
              <a:t>Ressources</a:t>
            </a:r>
            <a:r>
              <a:rPr lang="en-CA" b="1" i="0" dirty="0">
                <a:cs typeface="Calibri" panose="020F0502020204030204"/>
              </a:rPr>
              <a:t> </a:t>
            </a:r>
            <a:r>
              <a:rPr lang="en-CA" b="1" i="0" dirty="0" err="1">
                <a:cs typeface="Calibri" panose="020F0502020204030204"/>
              </a:rPr>
              <a:t>supplémentaires</a:t>
            </a:r>
            <a:r>
              <a:rPr lang="en-CA" b="1" i="0" dirty="0">
                <a:cs typeface="Calibri" panose="020F0502020204030204"/>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dirty="0"/>
              <a:t>Le Commissariat à la protection de la vie </a:t>
            </a:r>
            <a:r>
              <a:rPr lang="en-CA" dirty="0" err="1"/>
              <a:t>privée</a:t>
            </a:r>
            <a:r>
              <a:rPr lang="en-CA" dirty="0"/>
              <a:t> du Canada </a:t>
            </a:r>
            <a:r>
              <a:rPr lang="en-CA" dirty="0" err="1"/>
              <a:t>offre</a:t>
            </a:r>
            <a:r>
              <a:rPr lang="en-CA" dirty="0"/>
              <a:t> </a:t>
            </a:r>
            <a:r>
              <a:rPr lang="en-CA" dirty="0" err="1"/>
              <a:t>plusieurs</a:t>
            </a:r>
            <a:r>
              <a:rPr lang="en-CA" dirty="0"/>
              <a:t> </a:t>
            </a:r>
            <a:r>
              <a:rPr lang="en-CA" dirty="0" err="1"/>
              <a:t>ressources</a:t>
            </a:r>
            <a:r>
              <a:rPr lang="en-CA" dirty="0"/>
              <a:t> pour </a:t>
            </a:r>
            <a:r>
              <a:rPr lang="en-CA" dirty="0" err="1"/>
              <a:t>parler</a:t>
            </a:r>
            <a:r>
              <a:rPr lang="en-CA" dirty="0"/>
              <a:t> de </a:t>
            </a:r>
            <a:r>
              <a:rPr lang="en-CA" dirty="0" err="1"/>
              <a:t>ce</a:t>
            </a:r>
            <a:r>
              <a:rPr lang="en-CA" dirty="0"/>
              <a:t> </a:t>
            </a:r>
            <a:r>
              <a:rPr lang="en-CA" dirty="0" err="1"/>
              <a:t>sujet</a:t>
            </a:r>
            <a:r>
              <a:rPr lang="en-CA" dirty="0"/>
              <a:t> avec les </a:t>
            </a:r>
            <a:r>
              <a:rPr lang="en-CA" dirty="0" err="1"/>
              <a:t>élèves</a:t>
            </a:r>
            <a:r>
              <a:rPr lang="en-CA" dirty="0"/>
              <a:t>:  </a:t>
            </a:r>
            <a:r>
              <a:rPr lang="en-CA" dirty="0">
                <a:hlinkClick r:id="rId3"/>
              </a:rPr>
              <a:t>https://www.priv.gc.ca/fr/a-propos-du-commissariat/ce-que-nous-faisons/campagnes-et-activites-de-sensibilisation/sensibilisation-des-enfants-a-la-vie-privee/</a:t>
            </a:r>
            <a:endParaRPr lang="en-CA" dirty="0"/>
          </a:p>
          <a:p>
            <a:endParaRPr lang="en-CA" b="1" i="0" dirty="0">
              <a:cs typeface="Calibri" panose="020F0502020204030204"/>
            </a:endParaRPr>
          </a:p>
          <a:p>
            <a:endParaRPr lang="en-CA" b="1" i="1" dirty="0">
              <a:cs typeface="Calibri" panose="020F0502020204030204"/>
            </a:endParaRPr>
          </a:p>
          <a:p>
            <a:r>
              <a:rPr lang="en-CA" b="1" i="1" dirty="0">
                <a:cs typeface="Calibri" panose="020F0502020204030204"/>
              </a:rPr>
              <a:t>Sources :</a:t>
            </a:r>
          </a:p>
          <a:p>
            <a:r>
              <a:rPr lang="en-CA" i="1" dirty="0">
                <a:cs typeface="Calibri" panose="020F0502020204030204"/>
              </a:rPr>
              <a:t>Code </a:t>
            </a:r>
            <a:r>
              <a:rPr lang="en-CA" i="1" dirty="0" err="1">
                <a:cs typeface="Calibri" panose="020F0502020204030204"/>
              </a:rPr>
              <a:t>criminel</a:t>
            </a:r>
            <a:r>
              <a:rPr lang="en-CA" i="1" dirty="0">
                <a:cs typeface="Calibri" panose="020F0502020204030204"/>
              </a:rPr>
              <a:t>, </a:t>
            </a:r>
            <a:r>
              <a:rPr lang="en-CA" dirty="0">
                <a:cs typeface="Calibri" panose="020F0502020204030204"/>
              </a:rPr>
              <a:t>art. 56.1, 402.2(1)</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26</a:t>
            </a:fld>
            <a:endParaRPr lang="en-US"/>
          </a:p>
        </p:txBody>
      </p:sp>
    </p:spTree>
    <p:extLst>
      <p:ext uri="{BB962C8B-B14F-4D97-AF65-F5344CB8AC3E}">
        <p14:creationId xmlns:p14="http://schemas.microsoft.com/office/powerpoint/2010/main" val="4224136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pPr marL="171450" indent="-171450">
              <a:buFont typeface="Wingdings"/>
              <a:buChar char="q"/>
            </a:pPr>
            <a:r>
              <a:rPr lang="en-CA" dirty="0">
                <a:cs typeface="Calibri" panose="020F0502020204030204"/>
              </a:rPr>
              <a:t>Rappeler </a:t>
            </a:r>
            <a:r>
              <a:rPr lang="en-CA" dirty="0" err="1">
                <a:cs typeface="Calibri" panose="020F0502020204030204"/>
              </a:rPr>
              <a:t>rapidement</a:t>
            </a:r>
            <a:r>
              <a:rPr lang="en-CA" dirty="0">
                <a:cs typeface="Calibri" panose="020F0502020204030204"/>
              </a:rPr>
              <a:t> </a:t>
            </a:r>
            <a:r>
              <a:rPr lang="en-CA" dirty="0" err="1">
                <a:cs typeface="Calibri" panose="020F0502020204030204"/>
              </a:rPr>
              <a:t>quelques</a:t>
            </a:r>
            <a:r>
              <a:rPr lang="en-CA" dirty="0">
                <a:cs typeface="Calibri" panose="020F0502020204030204"/>
              </a:rPr>
              <a:t> </a:t>
            </a:r>
            <a:r>
              <a:rPr lang="en-CA" dirty="0" err="1">
                <a:cs typeface="Calibri" panose="020F0502020204030204"/>
              </a:rPr>
              <a:t>exemples</a:t>
            </a:r>
            <a:r>
              <a:rPr lang="en-CA" dirty="0">
                <a:cs typeface="Calibri" panose="020F0502020204030204"/>
              </a:rPr>
              <a:t> de </a:t>
            </a:r>
            <a:r>
              <a:rPr lang="en-CA" dirty="0" err="1">
                <a:cs typeface="Calibri" panose="020F0502020204030204"/>
              </a:rPr>
              <a:t>données</a:t>
            </a:r>
            <a:r>
              <a:rPr lang="en-CA" dirty="0">
                <a:cs typeface="Calibri" panose="020F0502020204030204"/>
              </a:rPr>
              <a:t> </a:t>
            </a:r>
            <a:r>
              <a:rPr lang="en-CA" dirty="0" err="1">
                <a:cs typeface="Calibri" panose="020F0502020204030204"/>
              </a:rPr>
              <a:t>personnelles</a:t>
            </a:r>
            <a:r>
              <a:rPr lang="en-CA" dirty="0">
                <a:cs typeface="Calibri" panose="020F0502020204030204"/>
              </a:rPr>
              <a:t>.</a:t>
            </a:r>
          </a:p>
          <a:p>
            <a:pPr marL="171450" indent="-171450">
              <a:buFont typeface="Wingdings"/>
              <a:buChar char="q"/>
            </a:pPr>
            <a:r>
              <a:rPr lang="en-CA" dirty="0" err="1">
                <a:cs typeface="Calibri" panose="020F0502020204030204"/>
              </a:rPr>
              <a:t>Demandez</a:t>
            </a:r>
            <a:r>
              <a:rPr lang="en-CA" dirty="0">
                <a:cs typeface="Calibri" panose="020F0502020204030204"/>
              </a:rPr>
              <a:t> aux </a:t>
            </a:r>
            <a:r>
              <a:rPr lang="en-CA" dirty="0" err="1">
                <a:cs typeface="Calibri" panose="020F0502020204030204"/>
              </a:rPr>
              <a:t>élèves</a:t>
            </a:r>
            <a:r>
              <a:rPr lang="en-CA" dirty="0">
                <a:cs typeface="Calibri" panose="020F0502020204030204"/>
              </a:rPr>
              <a:t> des </a:t>
            </a:r>
            <a:r>
              <a:rPr lang="en-CA" dirty="0" err="1">
                <a:cs typeface="Calibri" panose="020F0502020204030204"/>
              </a:rPr>
              <a:t>exemples</a:t>
            </a:r>
            <a:r>
              <a:rPr lang="en-CA" dirty="0">
                <a:cs typeface="Calibri" panose="020F0502020204030204"/>
              </a:rPr>
              <a:t> de situations </a:t>
            </a:r>
            <a:r>
              <a:rPr lang="en-CA" dirty="0" err="1">
                <a:cs typeface="Calibri" panose="020F0502020204030204"/>
              </a:rPr>
              <a:t>où</a:t>
            </a:r>
            <a:r>
              <a:rPr lang="en-CA" dirty="0">
                <a:cs typeface="Calibri" panose="020F0502020204030204"/>
              </a:rPr>
              <a:t> </a:t>
            </a:r>
            <a:r>
              <a:rPr lang="en-CA" dirty="0" err="1">
                <a:cs typeface="Calibri" panose="020F0502020204030204"/>
              </a:rPr>
              <a:t>une</a:t>
            </a:r>
            <a:r>
              <a:rPr lang="en-CA" dirty="0">
                <a:cs typeface="Calibri" panose="020F0502020204030204"/>
              </a:rPr>
              <a:t> </a:t>
            </a:r>
            <a:r>
              <a:rPr lang="en-CA" dirty="0" err="1">
                <a:cs typeface="Calibri" panose="020F0502020204030204"/>
              </a:rPr>
              <a:t>personne</a:t>
            </a:r>
            <a:r>
              <a:rPr lang="en-CA" dirty="0">
                <a:cs typeface="Calibri" panose="020F0502020204030204"/>
              </a:rPr>
              <a:t> </a:t>
            </a:r>
            <a:r>
              <a:rPr lang="en-CA" dirty="0" err="1">
                <a:cs typeface="Calibri" panose="020F0502020204030204"/>
              </a:rPr>
              <a:t>peut</a:t>
            </a:r>
            <a:r>
              <a:rPr lang="en-CA" dirty="0">
                <a:cs typeface="Calibri" panose="020F0502020204030204"/>
              </a:rPr>
              <a:t> </a:t>
            </a:r>
            <a:r>
              <a:rPr lang="en-CA" dirty="0" err="1">
                <a:cs typeface="Calibri" panose="020F0502020204030204"/>
              </a:rPr>
              <a:t>divulguer</a:t>
            </a:r>
            <a:r>
              <a:rPr lang="en-CA" dirty="0">
                <a:cs typeface="Calibri" panose="020F0502020204030204"/>
              </a:rPr>
              <a:t> des </a:t>
            </a:r>
            <a:r>
              <a:rPr lang="en-CA" dirty="0" err="1">
                <a:cs typeface="Calibri" panose="020F0502020204030204"/>
              </a:rPr>
              <a:t>informations</a:t>
            </a:r>
            <a:r>
              <a:rPr lang="en-CA" dirty="0">
                <a:cs typeface="Calibri" panose="020F0502020204030204"/>
              </a:rPr>
              <a:t> </a:t>
            </a:r>
            <a:r>
              <a:rPr lang="en-CA" dirty="0" err="1">
                <a:cs typeface="Calibri" panose="020F0502020204030204"/>
              </a:rPr>
              <a:t>personnelles</a:t>
            </a:r>
            <a:r>
              <a:rPr lang="en-CA" dirty="0">
                <a:cs typeface="Calibri" panose="020F0502020204030204"/>
              </a:rPr>
              <a:t> par </a:t>
            </a:r>
            <a:r>
              <a:rPr lang="en-CA" dirty="0" err="1">
                <a:cs typeface="Calibri" panose="020F0502020204030204"/>
              </a:rPr>
              <a:t>mégarde</a:t>
            </a:r>
            <a:r>
              <a:rPr lang="en-CA" dirty="0">
                <a:cs typeface="Calibri" panose="020F0502020204030204"/>
              </a:rPr>
              <a:t> :</a:t>
            </a:r>
          </a:p>
          <a:p>
            <a:pPr marL="171450" indent="-171450">
              <a:buFont typeface="Arial"/>
              <a:buChar char="•"/>
            </a:pPr>
            <a:r>
              <a:rPr lang="en-CA" dirty="0">
                <a:cs typeface="Calibri" panose="020F0502020204030204"/>
              </a:rPr>
              <a:t>Sa date de naissance</a:t>
            </a:r>
          </a:p>
          <a:p>
            <a:pPr marL="171450" indent="-171450">
              <a:buFont typeface="Arial"/>
              <a:buChar char="•"/>
            </a:pPr>
            <a:r>
              <a:rPr lang="en-CA" dirty="0">
                <a:cs typeface="Calibri" panose="020F0502020204030204"/>
              </a:rPr>
              <a:t>Son </a:t>
            </a:r>
            <a:r>
              <a:rPr lang="en-CA" dirty="0" err="1">
                <a:cs typeface="Calibri" panose="020F0502020204030204"/>
              </a:rPr>
              <a:t>adresse</a:t>
            </a:r>
            <a:endParaRPr lang="en-CA" dirty="0">
              <a:cs typeface="Calibri" panose="020F0502020204030204"/>
            </a:endParaRPr>
          </a:p>
          <a:p>
            <a:pPr marL="171450" indent="-171450">
              <a:buFont typeface="Arial"/>
              <a:buChar char="•"/>
            </a:pPr>
            <a:r>
              <a:rPr lang="en-CA" dirty="0">
                <a:cs typeface="Calibri" panose="020F0502020204030204"/>
              </a:rPr>
              <a:t>Les </a:t>
            </a:r>
            <a:r>
              <a:rPr lang="en-CA" dirty="0" err="1">
                <a:cs typeface="Calibri" panose="020F0502020204030204"/>
              </a:rPr>
              <a:t>réponses</a:t>
            </a:r>
            <a:r>
              <a:rPr lang="en-CA" dirty="0">
                <a:cs typeface="Calibri" panose="020F0502020204030204"/>
              </a:rPr>
              <a:t> à </a:t>
            </a:r>
            <a:r>
              <a:rPr lang="en-CA" dirty="0" err="1">
                <a:cs typeface="Calibri" panose="020F0502020204030204"/>
              </a:rPr>
              <a:t>certaines</a:t>
            </a:r>
            <a:r>
              <a:rPr lang="en-CA" dirty="0">
                <a:cs typeface="Calibri" panose="020F0502020204030204"/>
              </a:rPr>
              <a:t> questions de </a:t>
            </a:r>
            <a:r>
              <a:rPr lang="en-CA" dirty="0" err="1">
                <a:cs typeface="Calibri" panose="020F0502020204030204"/>
              </a:rPr>
              <a:t>sécurité</a:t>
            </a:r>
            <a:r>
              <a:rPr lang="en-CA" dirty="0">
                <a:cs typeface="Calibri" panose="020F0502020204030204"/>
              </a:rPr>
              <a:t> (nom de </a:t>
            </a:r>
            <a:r>
              <a:rPr lang="en-CA" dirty="0" err="1">
                <a:cs typeface="Calibri" panose="020F0502020204030204"/>
              </a:rPr>
              <a:t>l'animal</a:t>
            </a:r>
            <a:r>
              <a:rPr lang="en-CA" dirty="0">
                <a:cs typeface="Calibri" panose="020F0502020204030204"/>
              </a:rPr>
              <a:t> de compagnie, etc.)</a:t>
            </a:r>
          </a:p>
          <a:p>
            <a:endParaRPr lang="en-CA" b="1" dirty="0">
              <a:cs typeface="Calibri" panose="020F0502020204030204"/>
            </a:endParaRPr>
          </a:p>
          <a:p>
            <a:pPr marL="171450" indent="-171450">
              <a:buFont typeface="Wingdings"/>
              <a:buChar char="q"/>
            </a:pPr>
            <a:r>
              <a:rPr lang="en-CA" dirty="0">
                <a:cs typeface="Calibri" panose="020F0502020204030204"/>
              </a:rPr>
              <a:t>Les </a:t>
            </a:r>
            <a:r>
              <a:rPr lang="en-CA" dirty="0" err="1">
                <a:cs typeface="Calibri" panose="020F0502020204030204"/>
              </a:rPr>
              <a:t>caractéristiques</a:t>
            </a:r>
            <a:r>
              <a:rPr lang="en-CA" dirty="0">
                <a:cs typeface="Calibri" panose="020F0502020204030204"/>
              </a:rPr>
              <a:t> d'un bon mot de </a:t>
            </a:r>
            <a:r>
              <a:rPr lang="en-CA" dirty="0" err="1">
                <a:cs typeface="Calibri" panose="020F0502020204030204"/>
              </a:rPr>
              <a:t>passe</a:t>
            </a:r>
            <a:r>
              <a:rPr lang="en-CA" dirty="0">
                <a:cs typeface="Calibri" panose="020F0502020204030204"/>
              </a:rPr>
              <a:t> :</a:t>
            </a:r>
          </a:p>
          <a:p>
            <a:pPr marL="171450" indent="-171450">
              <a:buFont typeface="Arial"/>
              <a:buChar char="•"/>
            </a:pPr>
            <a:r>
              <a:rPr lang="en-CA" dirty="0">
                <a:cs typeface="Calibri" panose="020F0502020204030204"/>
              </a:rPr>
              <a:t>Un mot de </a:t>
            </a:r>
            <a:r>
              <a:rPr lang="en-CA" dirty="0" err="1">
                <a:cs typeface="Calibri" panose="020F0502020204030204"/>
              </a:rPr>
              <a:t>passe</a:t>
            </a:r>
            <a:r>
              <a:rPr lang="en-CA" dirty="0">
                <a:cs typeface="Calibri" panose="020F0502020204030204"/>
              </a:rPr>
              <a:t> qui </a:t>
            </a:r>
            <a:r>
              <a:rPr lang="en-CA" dirty="0" err="1">
                <a:cs typeface="Calibri" panose="020F0502020204030204"/>
              </a:rPr>
              <a:t>n’est</a:t>
            </a:r>
            <a:r>
              <a:rPr lang="en-CA" dirty="0">
                <a:cs typeface="Calibri" panose="020F0502020204030204"/>
              </a:rPr>
              <a:t> pas courant (</a:t>
            </a:r>
            <a:r>
              <a:rPr lang="en-CA" dirty="0" err="1">
                <a:cs typeface="Calibri" panose="020F0502020204030204"/>
              </a:rPr>
              <a:t>voir</a:t>
            </a:r>
            <a:r>
              <a:rPr lang="en-CA" dirty="0">
                <a:cs typeface="Calibri" panose="020F0502020204030204"/>
              </a:rPr>
              <a:t> article </a:t>
            </a:r>
            <a:r>
              <a:rPr lang="en-CA" dirty="0" err="1">
                <a:cs typeface="Calibri" panose="020F0502020204030204"/>
              </a:rPr>
              <a:t>Protégez-vous</a:t>
            </a:r>
            <a:r>
              <a:rPr lang="en-CA" dirty="0">
                <a:cs typeface="Calibri" panose="020F0502020204030204"/>
              </a:rPr>
              <a:t> : </a:t>
            </a:r>
            <a:r>
              <a:rPr lang="en-CA" dirty="0">
                <a:hlinkClick r:id="rId3"/>
              </a:rPr>
              <a:t>https://www.protegez-vous.ca/nouvelles/technologie/les-15-types-de-mots-de-passe-les-plus-repandus-sur-le-web</a:t>
            </a:r>
            <a:r>
              <a:rPr lang="en-CA" dirty="0"/>
              <a:t>)</a:t>
            </a:r>
            <a:endParaRPr lang="en-CA" dirty="0">
              <a:cs typeface="Calibri" panose="020F0502020204030204"/>
            </a:endParaRPr>
          </a:p>
          <a:p>
            <a:pPr marL="171450" indent="-171450">
              <a:buFont typeface="Arial"/>
              <a:buChar char="•"/>
            </a:pPr>
            <a:r>
              <a:rPr lang="en-CA" dirty="0">
                <a:cs typeface="Calibri" panose="020F0502020204030204"/>
              </a:rPr>
              <a:t>Un mot de </a:t>
            </a:r>
            <a:r>
              <a:rPr lang="en-CA" dirty="0" err="1">
                <a:cs typeface="Calibri" panose="020F0502020204030204"/>
              </a:rPr>
              <a:t>passe</a:t>
            </a:r>
            <a:r>
              <a:rPr lang="en-CA" dirty="0">
                <a:cs typeface="Calibri" panose="020F0502020204030204"/>
              </a:rPr>
              <a:t> qui </a:t>
            </a:r>
            <a:r>
              <a:rPr lang="en-CA" dirty="0" err="1">
                <a:cs typeface="Calibri" panose="020F0502020204030204"/>
              </a:rPr>
              <a:t>n'est</a:t>
            </a:r>
            <a:r>
              <a:rPr lang="en-CA" dirty="0">
                <a:cs typeface="Calibri" panose="020F0502020204030204"/>
              </a:rPr>
              <a:t> pas </a:t>
            </a:r>
            <a:r>
              <a:rPr lang="en-CA" dirty="0" err="1">
                <a:cs typeface="Calibri" panose="020F0502020204030204"/>
              </a:rPr>
              <a:t>votre</a:t>
            </a:r>
            <a:r>
              <a:rPr lang="en-CA" dirty="0">
                <a:cs typeface="Calibri" panose="020F0502020204030204"/>
              </a:rPr>
              <a:t> date de naissance, </a:t>
            </a:r>
            <a:r>
              <a:rPr lang="en-CA" dirty="0" err="1">
                <a:cs typeface="Calibri" panose="020F0502020204030204"/>
              </a:rPr>
              <a:t>adresse</a:t>
            </a:r>
            <a:r>
              <a:rPr lang="en-CA" dirty="0">
                <a:cs typeface="Calibri" panose="020F0502020204030204"/>
              </a:rPr>
              <a:t> </a:t>
            </a:r>
            <a:r>
              <a:rPr lang="en-CA" dirty="0" err="1">
                <a:cs typeface="Calibri" panose="020F0502020204030204"/>
              </a:rPr>
              <a:t>ou</a:t>
            </a:r>
            <a:r>
              <a:rPr lang="en-CA" dirty="0">
                <a:cs typeface="Calibri" panose="020F0502020204030204"/>
              </a:rPr>
              <a:t> </a:t>
            </a:r>
            <a:r>
              <a:rPr lang="en-CA" dirty="0" err="1">
                <a:cs typeface="Calibri" panose="020F0502020204030204"/>
              </a:rPr>
              <a:t>autres</a:t>
            </a:r>
            <a:r>
              <a:rPr lang="en-CA" dirty="0">
                <a:cs typeface="Calibri" panose="020F0502020204030204"/>
              </a:rPr>
              <a:t> </a:t>
            </a:r>
            <a:r>
              <a:rPr lang="en-CA" dirty="0" err="1">
                <a:cs typeface="Calibri" panose="020F0502020204030204"/>
              </a:rPr>
              <a:t>informations</a:t>
            </a:r>
            <a:r>
              <a:rPr lang="en-CA" dirty="0">
                <a:cs typeface="Calibri" panose="020F0502020204030204"/>
              </a:rPr>
              <a:t> que </a:t>
            </a:r>
            <a:r>
              <a:rPr lang="en-CA" dirty="0" err="1">
                <a:cs typeface="Calibri" panose="020F0502020204030204"/>
              </a:rPr>
              <a:t>quelqu'un</a:t>
            </a:r>
            <a:r>
              <a:rPr lang="en-CA" dirty="0">
                <a:cs typeface="Calibri" panose="020F0502020204030204"/>
              </a:rPr>
              <a:t> qui nous </a:t>
            </a:r>
            <a:r>
              <a:rPr lang="en-CA" dirty="0" err="1">
                <a:cs typeface="Calibri" panose="020F0502020204030204"/>
              </a:rPr>
              <a:t>connait</a:t>
            </a:r>
            <a:r>
              <a:rPr lang="en-CA" dirty="0">
                <a:cs typeface="Calibri" panose="020F0502020204030204"/>
              </a:rPr>
              <a:t> </a:t>
            </a:r>
            <a:r>
              <a:rPr lang="en-CA" dirty="0" err="1">
                <a:cs typeface="Calibri" panose="020F0502020204030204"/>
              </a:rPr>
              <a:t>pourrait</a:t>
            </a:r>
            <a:r>
              <a:rPr lang="en-CA" dirty="0">
                <a:cs typeface="Calibri" panose="020F0502020204030204"/>
              </a:rPr>
              <a:t> savoir. </a:t>
            </a:r>
          </a:p>
          <a:p>
            <a:pPr marL="171450" indent="-171450">
              <a:buFont typeface="Arial"/>
              <a:buChar char="•"/>
            </a:pPr>
            <a:r>
              <a:rPr lang="en-CA" dirty="0">
                <a:cs typeface="Calibri" panose="020F0502020204030204"/>
              </a:rPr>
              <a:t>Un bon mot de </a:t>
            </a:r>
            <a:r>
              <a:rPr lang="en-CA" dirty="0" err="1">
                <a:cs typeface="Calibri" panose="020F0502020204030204"/>
              </a:rPr>
              <a:t>passe</a:t>
            </a:r>
            <a:r>
              <a:rPr lang="en-CA" dirty="0">
                <a:cs typeface="Calibri" panose="020F0502020204030204"/>
              </a:rPr>
              <a:t> </a:t>
            </a:r>
            <a:r>
              <a:rPr lang="en-CA" dirty="0" err="1">
                <a:cs typeface="Calibri" panose="020F0502020204030204"/>
              </a:rPr>
              <a:t>devrait</a:t>
            </a:r>
            <a:r>
              <a:rPr lang="en-CA" dirty="0">
                <a:cs typeface="Calibri" panose="020F0502020204030204"/>
              </a:rPr>
              <a:t> </a:t>
            </a:r>
            <a:r>
              <a:rPr lang="en-CA" dirty="0" err="1">
                <a:cs typeface="Calibri" panose="020F0502020204030204"/>
              </a:rPr>
              <a:t>contenir</a:t>
            </a:r>
            <a:r>
              <a:rPr lang="en-CA" dirty="0">
                <a:cs typeface="Calibri" panose="020F0502020204030204"/>
              </a:rPr>
              <a:t> des majuscules et minuscules, </a:t>
            </a:r>
            <a:r>
              <a:rPr lang="en-CA" dirty="0" err="1">
                <a:cs typeface="Calibri" panose="020F0502020204030204"/>
              </a:rPr>
              <a:t>chiffres</a:t>
            </a:r>
            <a:r>
              <a:rPr lang="en-CA" dirty="0">
                <a:cs typeface="Calibri" panose="020F0502020204030204"/>
              </a:rPr>
              <a:t> et </a:t>
            </a:r>
            <a:r>
              <a:rPr lang="en-CA" dirty="0" err="1">
                <a:cs typeface="Calibri" panose="020F0502020204030204"/>
              </a:rPr>
              <a:t>symboles</a:t>
            </a:r>
            <a:r>
              <a:rPr lang="en-CA" dirty="0">
                <a:cs typeface="Calibri" panose="020F0502020204030204"/>
              </a:rPr>
              <a:t>.</a:t>
            </a:r>
          </a:p>
          <a:p>
            <a:endParaRPr lang="en-CA" dirty="0">
              <a:cs typeface="Calibri" panose="020F0502020204030204"/>
            </a:endParaRPr>
          </a:p>
          <a:p>
            <a:pPr>
              <a:buFont typeface="Arial"/>
            </a:pPr>
            <a:r>
              <a:rPr lang="en-CA" b="1" dirty="0">
                <a:cs typeface="Calibri" panose="020F0502020204030204"/>
              </a:rPr>
              <a:t>QUESTION SUPPLÉMENTAIRE :</a:t>
            </a:r>
            <a:endParaRPr lang="en-CA" dirty="0">
              <a:cs typeface="Calibri" panose="020F0502020204030204"/>
            </a:endParaRPr>
          </a:p>
          <a:p>
            <a:pPr marL="171450" indent="-171450">
              <a:buFont typeface="Wingdings"/>
              <a:buChar char="q"/>
            </a:pPr>
            <a:r>
              <a:rPr lang="en-CA" dirty="0" err="1">
                <a:cs typeface="Calibri" panose="020F0502020204030204"/>
              </a:rPr>
              <a:t>Quel</a:t>
            </a:r>
            <a:r>
              <a:rPr lang="en-CA" dirty="0">
                <a:cs typeface="Calibri" panose="020F0502020204030204"/>
              </a:rPr>
              <a:t> </a:t>
            </a:r>
            <a:r>
              <a:rPr lang="en-CA" dirty="0" err="1">
                <a:cs typeface="Calibri" panose="020F0502020204030204"/>
              </a:rPr>
              <a:t>pourrait</a:t>
            </a:r>
            <a:r>
              <a:rPr lang="en-CA" dirty="0">
                <a:cs typeface="Calibri" panose="020F0502020204030204"/>
              </a:rPr>
              <a:t> </a:t>
            </a:r>
            <a:r>
              <a:rPr lang="en-CA" dirty="0" err="1">
                <a:cs typeface="Calibri" panose="020F0502020204030204"/>
              </a:rPr>
              <a:t>être</a:t>
            </a:r>
            <a:r>
              <a:rPr lang="en-CA" dirty="0">
                <a:cs typeface="Calibri" panose="020F0502020204030204"/>
              </a:rPr>
              <a:t> un bon </a:t>
            </a:r>
            <a:r>
              <a:rPr lang="en-CA" dirty="0" err="1">
                <a:cs typeface="Calibri" panose="020F0502020204030204"/>
              </a:rPr>
              <a:t>truc</a:t>
            </a:r>
            <a:r>
              <a:rPr lang="en-CA" dirty="0">
                <a:cs typeface="Calibri" panose="020F0502020204030204"/>
              </a:rPr>
              <a:t> pour ne pas </a:t>
            </a:r>
            <a:r>
              <a:rPr lang="en-CA" dirty="0" err="1">
                <a:cs typeface="Calibri" panose="020F0502020204030204"/>
              </a:rPr>
              <a:t>oublier</a:t>
            </a:r>
            <a:r>
              <a:rPr lang="en-CA" dirty="0">
                <a:cs typeface="Calibri" panose="020F0502020204030204"/>
              </a:rPr>
              <a:t> </a:t>
            </a:r>
            <a:r>
              <a:rPr lang="en-CA" dirty="0" err="1">
                <a:cs typeface="Calibri" panose="020F0502020204030204"/>
              </a:rPr>
              <a:t>ses</a:t>
            </a:r>
            <a:r>
              <a:rPr lang="en-CA" dirty="0">
                <a:cs typeface="Calibri" panose="020F0502020204030204"/>
              </a:rPr>
              <a:t> mots de </a:t>
            </a:r>
            <a:r>
              <a:rPr lang="en-CA" dirty="0" err="1">
                <a:cs typeface="Calibri" panose="020F0502020204030204"/>
              </a:rPr>
              <a:t>passe</a:t>
            </a:r>
            <a:r>
              <a:rPr lang="en-CA" dirty="0">
                <a:cs typeface="Calibri" panose="020F0502020204030204"/>
              </a:rPr>
              <a:t>?</a:t>
            </a:r>
          </a:p>
          <a:p>
            <a:endParaRPr lang="en-CA" b="1" dirty="0">
              <a:cs typeface="Calibri" panose="020F0502020204030204"/>
            </a:endParaRPr>
          </a:p>
          <a:p>
            <a:r>
              <a:rPr lang="en-CA" b="1" dirty="0" err="1">
                <a:cs typeface="Calibri" panose="020F0502020204030204"/>
              </a:rPr>
              <a:t>Ressource</a:t>
            </a:r>
            <a:r>
              <a:rPr lang="en-CA" b="1" dirty="0">
                <a:cs typeface="Calibri" panose="020F0502020204030204"/>
              </a:rPr>
              <a:t> </a:t>
            </a:r>
            <a:r>
              <a:rPr lang="en-CA" b="1" dirty="0" err="1">
                <a:cs typeface="Calibri" panose="020F0502020204030204"/>
              </a:rPr>
              <a:t>supplémentaire</a:t>
            </a:r>
            <a:r>
              <a:rPr lang="en-CA" b="1" dirty="0">
                <a:cs typeface="Calibri" panose="020F0502020204030204"/>
              </a:rPr>
              <a:t> :</a:t>
            </a:r>
            <a:endParaRPr lang="en-CA" dirty="0">
              <a:cs typeface="Calibri" panose="020F0502020204030204"/>
            </a:endParaRPr>
          </a:p>
          <a:p>
            <a:pPr marL="171450" indent="-171450">
              <a:buFont typeface="Wingdings"/>
              <a:buChar char="q"/>
            </a:pPr>
            <a:r>
              <a:rPr lang="en-CA" dirty="0">
                <a:cs typeface="Calibri" panose="020F0502020204030204"/>
              </a:rPr>
              <a:t>Le Commissariat à la protection de la vie </a:t>
            </a:r>
            <a:r>
              <a:rPr lang="en-CA" dirty="0" err="1">
                <a:cs typeface="Calibri"/>
              </a:rPr>
              <a:t>privée</a:t>
            </a:r>
            <a:r>
              <a:rPr lang="en-CA" dirty="0">
                <a:cs typeface="Calibri"/>
              </a:rPr>
              <a:t> </a:t>
            </a:r>
            <a:r>
              <a:rPr lang="en-CA" dirty="0" err="1">
                <a:cs typeface="Calibri"/>
              </a:rPr>
              <a:t>offre</a:t>
            </a:r>
            <a:r>
              <a:rPr lang="en-CA" dirty="0">
                <a:cs typeface="Calibri"/>
              </a:rPr>
              <a:t> </a:t>
            </a:r>
            <a:r>
              <a:rPr lang="en-CA" dirty="0" err="1">
                <a:cs typeface="Calibri"/>
              </a:rPr>
              <a:t>plusieurs</a:t>
            </a:r>
            <a:r>
              <a:rPr lang="en-CA" dirty="0">
                <a:cs typeface="Calibri"/>
              </a:rPr>
              <a:t> </a:t>
            </a:r>
            <a:r>
              <a:rPr lang="en-CA" dirty="0" err="1">
                <a:cs typeface="Calibri"/>
              </a:rPr>
              <a:t>activités</a:t>
            </a:r>
            <a:r>
              <a:rPr lang="en-CA" dirty="0">
                <a:cs typeface="Calibri"/>
              </a:rPr>
              <a:t> </a:t>
            </a:r>
            <a:r>
              <a:rPr lang="en-CA" dirty="0" err="1">
                <a:cs typeface="Calibri"/>
              </a:rPr>
              <a:t>intéressantes</a:t>
            </a:r>
            <a:r>
              <a:rPr lang="en-CA" dirty="0">
                <a:cs typeface="Calibri"/>
              </a:rPr>
              <a:t> sur le </a:t>
            </a:r>
            <a:r>
              <a:rPr lang="en-CA" dirty="0" err="1">
                <a:cs typeface="Calibri"/>
              </a:rPr>
              <a:t>sujet</a:t>
            </a:r>
            <a:r>
              <a:rPr lang="en-CA" dirty="0">
                <a:cs typeface="Calibri"/>
              </a:rPr>
              <a:t> : </a:t>
            </a:r>
            <a:r>
              <a:rPr lang="en-CA" dirty="0">
                <a:hlinkClick r:id="rId4"/>
              </a:rPr>
              <a:t>https://www.priv.gc.ca/fr/a-propos-du-commissariat/ce-que-nous-faisons/campagnes-et-activites-de-sensibilisation/sensibilisation-des-enfants-a-la-vie-privee/</a:t>
            </a:r>
            <a:endParaRPr lang="en-CA" dirty="0">
              <a:cs typeface="Calibri" panose="020F0502020204030204"/>
              <a:hlinkClick r:id="rId5"/>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27</a:t>
            </a:fld>
            <a:endParaRPr lang="en-US"/>
          </a:p>
        </p:txBody>
      </p:sp>
    </p:spTree>
    <p:extLst>
      <p:ext uri="{BB962C8B-B14F-4D97-AF65-F5344CB8AC3E}">
        <p14:creationId xmlns:p14="http://schemas.microsoft.com/office/powerpoint/2010/main" val="2764603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endParaRPr lang="fr-CA" dirty="0"/>
          </a:p>
          <a:p>
            <a:r>
              <a:rPr lang="fr-CA" dirty="0"/>
              <a:t>Rappeler aux élèves qu’ils peuvent parler avec leurs parents ou avec une personne de l’école s’ils se questionnent sur une situation qu’ils ont vécue en ligne.</a:t>
            </a:r>
          </a:p>
          <a:p>
            <a:endParaRPr lang="fr-CA" dirty="0"/>
          </a:p>
          <a:p>
            <a:r>
              <a:rPr lang="fr-CA" dirty="0"/>
              <a:t>Si vous avez des ressources spécifiques à votre école, n’hésitez pas à en parler avec eux.</a:t>
            </a:r>
          </a:p>
          <a:p>
            <a:endParaRPr lang="fr-CA" dirty="0">
              <a:cs typeface="Calibri" panose="020F0502020204030204"/>
            </a:endParaRPr>
          </a:p>
          <a:p>
            <a:endParaRPr lang="fr-CA" dirty="0">
              <a:cs typeface="Calibri" panose="020F0502020204030204"/>
            </a:endParaRPr>
          </a:p>
          <a:p>
            <a:r>
              <a:rPr lang="fr-CA" b="1" dirty="0">
                <a:cs typeface="Calibri" panose="020F0502020204030204"/>
              </a:rPr>
              <a:t>Ressources pour les élèves </a:t>
            </a:r>
            <a:r>
              <a:rPr lang="fr-CA" dirty="0">
                <a:cs typeface="Calibri" panose="020F0502020204030204"/>
              </a:rPr>
              <a:t>:</a:t>
            </a:r>
            <a:endParaRPr lang="fr-CA" dirty="0"/>
          </a:p>
          <a:p>
            <a:r>
              <a:rPr lang="fr-CA" dirty="0">
                <a:cs typeface="Calibri" panose="020F0502020204030204"/>
              </a:rPr>
              <a:t>Tel-jeune : 1-800-263-2266</a:t>
            </a:r>
          </a:p>
          <a:p>
            <a:r>
              <a:rPr lang="fr-CA" dirty="0">
                <a:cs typeface="Calibri" panose="020F0502020204030204"/>
              </a:rPr>
              <a:t>Jeunesse, j'écoute (par téléphone ou par texto) : 1-800 668-6868</a:t>
            </a:r>
          </a:p>
          <a:p>
            <a:endParaRPr lang="fr-CA" dirty="0">
              <a:cs typeface="Calibri" panose="020F0502020204030204"/>
            </a:endParaRPr>
          </a:p>
          <a:p>
            <a:r>
              <a:rPr lang="fr-CA" dirty="0">
                <a:cs typeface="Calibri" panose="020F0502020204030204"/>
                <a:hlinkClick r:id="rId3"/>
              </a:rPr>
              <a:t>cyberaide.ca</a:t>
            </a:r>
            <a:r>
              <a:rPr lang="fr-CA" dirty="0">
                <a:cs typeface="Calibri" panose="020F0502020204030204"/>
              </a:rPr>
              <a:t> : Site permettant de signaler du matériel pédopornographique sur le web. Cette ressource peut également aider un jeune et ses parents dans les cas où une image intime de l'enfant mineur circule sur le web.</a:t>
            </a:r>
          </a:p>
          <a:p>
            <a:r>
              <a:rPr lang="fr-CA" dirty="0">
                <a:cs typeface="Calibri" panose="020F0502020204030204"/>
                <a:hlinkClick r:id="rId4"/>
              </a:rPr>
              <a:t>aidezmoisvp.ca</a:t>
            </a:r>
            <a:r>
              <a:rPr lang="fr-CA" dirty="0">
                <a:cs typeface="Calibri" panose="020F0502020204030204"/>
              </a:rPr>
              <a:t> : Site offrant de l'aide aux jeunes qui vivent de la cyberintimidation ou de l'extorsion en ligne.</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28</a:t>
            </a:fld>
            <a:endParaRPr lang="en-US" dirty="0"/>
          </a:p>
        </p:txBody>
      </p:sp>
    </p:spTree>
    <p:extLst>
      <p:ext uri="{BB962C8B-B14F-4D97-AF65-F5344CB8AC3E}">
        <p14:creationId xmlns:p14="http://schemas.microsoft.com/office/powerpoint/2010/main" val="761775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endParaRPr lang="fr-CA" dirty="0">
              <a:cs typeface="Calibri"/>
            </a:endParaRPr>
          </a:p>
          <a:p>
            <a:r>
              <a:rPr lang="fr-CA" dirty="0">
                <a:cs typeface="Calibri"/>
              </a:rPr>
              <a:t>Quelques chiffres de l'enquête CEFRIO (2017)</a:t>
            </a:r>
          </a:p>
          <a:p>
            <a:pPr marL="171450" indent="-171450">
              <a:buFontTx/>
              <a:buChar char="-"/>
            </a:pPr>
            <a:r>
              <a:rPr lang="fr-CA" dirty="0">
                <a:cs typeface="Calibri"/>
              </a:rPr>
              <a:t>À leur entrée au secondaire, 80% des jeunes possèdent un cellulaire</a:t>
            </a:r>
          </a:p>
          <a:p>
            <a:pPr marL="171450" indent="-171450">
              <a:buFontTx/>
              <a:buChar char="-"/>
            </a:pPr>
            <a:r>
              <a:rPr lang="fr-CA" dirty="0">
                <a:cs typeface="Calibri"/>
              </a:rPr>
              <a:t>34% d'entre eux disent penser y être dépendant. </a:t>
            </a:r>
          </a:p>
          <a:p>
            <a:pPr marL="171450" indent="-171450">
              <a:buFontTx/>
              <a:buChar char="-"/>
            </a:pPr>
            <a:endParaRPr lang="fr-CA" dirty="0">
              <a:cs typeface="Calibri"/>
            </a:endParaRPr>
          </a:p>
          <a:p>
            <a:pPr marL="0" indent="0">
              <a:buFontTx/>
              <a:buNone/>
            </a:pPr>
            <a:r>
              <a:rPr lang="fr-CA">
                <a:cs typeface="Calibri"/>
              </a:rPr>
              <a:t>Cela peut aussi être l’occasion de discuter avec les élèves des ressources qui existent s’ils ont des inquiétudes.</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29</a:t>
            </a:fld>
            <a:endParaRPr lang="en-US"/>
          </a:p>
        </p:txBody>
      </p:sp>
    </p:spTree>
    <p:extLst>
      <p:ext uri="{BB962C8B-B14F-4D97-AF65-F5344CB8AC3E}">
        <p14:creationId xmlns:p14="http://schemas.microsoft.com/office/powerpoint/2010/main" val="395407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p>
          <a:p>
            <a:r>
              <a:rPr lang="fr-CA" dirty="0"/>
              <a:t>Animez une discussion sur les deux questions suivantes :</a:t>
            </a:r>
            <a:endParaRPr lang="fr-CA" dirty="0">
              <a:cs typeface="Calibri"/>
            </a:endParaRPr>
          </a:p>
          <a:p>
            <a:pPr marL="228600" indent="-228600">
              <a:buAutoNum type="arabicPeriod"/>
            </a:pPr>
            <a:endParaRPr lang="fr-CA" dirty="0"/>
          </a:p>
          <a:p>
            <a:r>
              <a:rPr lang="fr-CA" b="1" dirty="0"/>
              <a:t>1. Les lois changent-elles à travers le temps?</a:t>
            </a:r>
            <a:endParaRPr lang="fr-CA" b="1" dirty="0">
              <a:cs typeface="Calibri" panose="020F0502020204030204"/>
            </a:endParaRPr>
          </a:p>
          <a:p>
            <a:pPr marL="0" indent="0">
              <a:buNone/>
            </a:pPr>
            <a:r>
              <a:rPr lang="fr-CA" dirty="0"/>
              <a:t>Si les élèves éprouvent des difficultés à répondre, demandez-leur s’ils connaissent quelque chose qui était interdit autrefois, mais permis aujourd’hui, ou le contraire. </a:t>
            </a:r>
          </a:p>
          <a:p>
            <a:pPr marL="0" indent="0">
              <a:buNone/>
            </a:pPr>
            <a:r>
              <a:rPr lang="fr-CA" dirty="0"/>
              <a:t>Quelques exemples d’actualité: cannabis, droit de vote des femmes, avortement, mariage des couples de même sexe, aide médicale à mourir, etc.</a:t>
            </a:r>
          </a:p>
          <a:p>
            <a:pPr marL="0" indent="0">
              <a:buNone/>
            </a:pPr>
            <a:endParaRPr lang="fr-CA" dirty="0"/>
          </a:p>
          <a:p>
            <a:pPr marL="0" indent="0">
              <a:buNone/>
            </a:pPr>
            <a:r>
              <a:rPr lang="fr-CA" b="1" dirty="0"/>
              <a:t>2. Les lois continueront-elles de changer?</a:t>
            </a:r>
          </a:p>
          <a:p>
            <a:pPr marL="0" indent="0">
              <a:buNone/>
            </a:pPr>
            <a:r>
              <a:rPr lang="fr-CA" dirty="0"/>
              <a:t>Suite aux discussions autour de la première question de cette diapositive, les élèves devraient avoir compris que les lois évoluent et changent en même temps que la société. Elles doivent normalement refléter ses valeurs. Elle doit aussi s’adapter aux nouvelles réalités et aux nouvelles technologies qui se développent. Par exemple, lorsque l’on a su enregistrer de la musique, le droit a dû s’adapter en modifiant les notions de propriété intellectuelle.</a:t>
            </a:r>
          </a:p>
          <a:p>
            <a:r>
              <a:rPr lang="fr-CA" dirty="0"/>
              <a:t>Le droit a également dû s’adapter à l’apparition d’Internet et des réseaux sociaux. Ce sera le sujet principal de cette activité.</a:t>
            </a:r>
            <a:endParaRPr lang="fr-CA"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a:t>
            </a:fld>
            <a:endParaRPr lang="en-US"/>
          </a:p>
        </p:txBody>
      </p:sp>
    </p:spTree>
    <p:extLst>
      <p:ext uri="{BB962C8B-B14F-4D97-AF65-F5344CB8AC3E}">
        <p14:creationId xmlns:p14="http://schemas.microsoft.com/office/powerpoint/2010/main" val="774272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endParaRPr lang="fr-CA" b="1" dirty="0"/>
          </a:p>
          <a:p>
            <a:pPr marL="171450" indent="-171450">
              <a:buFont typeface="Wingdings"/>
              <a:buChar char="q"/>
            </a:pPr>
            <a:r>
              <a:rPr lang="fr-CA" b="1" dirty="0"/>
              <a:t>Les élèves font l'exercice #6</a:t>
            </a:r>
            <a:endParaRPr lang="fr-CA" b="1" dirty="0">
              <a:cs typeface="Calibri"/>
            </a:endParaRPr>
          </a:p>
          <a:p>
            <a:r>
              <a:rPr lang="fr-CA" b="0" dirty="0">
                <a:cs typeface="Calibri"/>
              </a:rPr>
              <a:t>Lorsque </a:t>
            </a:r>
            <a:r>
              <a:rPr lang="fr-CA" dirty="0">
                <a:cs typeface="Calibri"/>
              </a:rPr>
              <a:t>ceux-ci</a:t>
            </a:r>
            <a:r>
              <a:rPr lang="fr-CA" b="0" dirty="0">
                <a:cs typeface="Calibri"/>
              </a:rPr>
              <a:t> ont terminé </a:t>
            </a:r>
            <a:r>
              <a:rPr lang="fr-CA" dirty="0">
                <a:cs typeface="Calibri"/>
              </a:rPr>
              <a:t>les exercices, revenez en grand groupe et complétez le tableau suivant en animant une discussion autour de chacune des situations présentées dans la feuille d'exercices. Faites un X ou un crochet dans la ou les cases correspondant aux actions à prendre.</a:t>
            </a: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30</a:t>
            </a:fld>
            <a:endParaRPr lang="en-US"/>
          </a:p>
        </p:txBody>
      </p:sp>
    </p:spTree>
    <p:extLst>
      <p:ext uri="{BB962C8B-B14F-4D97-AF65-F5344CB8AC3E}">
        <p14:creationId xmlns:p14="http://schemas.microsoft.com/office/powerpoint/2010/main" val="3815833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a:cs typeface="Calibri"/>
              </a:rPr>
              <a:t>NOTES À L’ENSEIGNANT</a:t>
            </a:r>
          </a:p>
          <a:p>
            <a:r>
              <a:rPr lang="en-CA" err="1">
                <a:cs typeface="Calibri"/>
              </a:rPr>
              <a:t>Voici</a:t>
            </a:r>
            <a:r>
              <a:rPr lang="en-CA">
                <a:cs typeface="Calibri"/>
              </a:rPr>
              <a:t> un </a:t>
            </a:r>
            <a:r>
              <a:rPr lang="en-CA" err="1">
                <a:cs typeface="Calibri"/>
              </a:rPr>
              <a:t>exemple</a:t>
            </a:r>
            <a:r>
              <a:rPr lang="en-CA">
                <a:cs typeface="Calibri"/>
              </a:rPr>
              <a:t> </a:t>
            </a:r>
            <a:r>
              <a:rPr lang="en-CA" err="1">
                <a:cs typeface="Calibri"/>
              </a:rPr>
              <a:t>intéressant</a:t>
            </a:r>
            <a:r>
              <a:rPr lang="en-CA">
                <a:cs typeface="Calibri"/>
              </a:rPr>
              <a:t> pour </a:t>
            </a:r>
            <a:r>
              <a:rPr lang="en-CA" err="1">
                <a:cs typeface="Calibri"/>
              </a:rPr>
              <a:t>expliquer</a:t>
            </a:r>
            <a:r>
              <a:rPr lang="en-CA">
                <a:cs typeface="Calibri"/>
              </a:rPr>
              <a:t> </a:t>
            </a:r>
            <a:r>
              <a:rPr lang="en-CA" err="1">
                <a:cs typeface="Calibri"/>
              </a:rPr>
              <a:t>ce</a:t>
            </a:r>
            <a:r>
              <a:rPr lang="en-CA">
                <a:cs typeface="Calibri"/>
              </a:rPr>
              <a:t> concept difficile. </a:t>
            </a:r>
          </a:p>
          <a:p>
            <a:r>
              <a:rPr lang="fr-CA"/>
              <a:t>« Imaginons que tes parents aient écrit une Charte pour la maison. Dans cette Charte, il est écrit que tous les membres de la famille doivent se coucher à 21h.</a:t>
            </a:r>
            <a:endParaRPr lang="en-US"/>
          </a:p>
          <a:p>
            <a:endParaRPr lang="fr-CA"/>
          </a:p>
          <a:p>
            <a:r>
              <a:rPr lang="fr-CA"/>
              <a:t>Il serait donc interdit de créer des règles comme « tous doivent faire la vaisselle à 21h30 »… Les membres de la famille devraient alors désobéir aux consignes de la Charte! »</a:t>
            </a:r>
          </a:p>
          <a:p>
            <a:endParaRPr lang="fr-CA"/>
          </a:p>
          <a:p>
            <a:endParaRPr lang="fr-CA"/>
          </a:p>
          <a:p>
            <a:r>
              <a:rPr lang="fr-CA" b="1" i="1"/>
              <a:t>Sources:</a:t>
            </a:r>
            <a:endParaRPr lang="fr-CA" b="1" i="1">
              <a:cs typeface="Calibri"/>
            </a:endParaRPr>
          </a:p>
          <a:p>
            <a:r>
              <a:rPr lang="fr-CA" i="1">
                <a:cs typeface="Calibri"/>
              </a:rPr>
              <a:t>Charte des droits et libertés de la personne</a:t>
            </a:r>
          </a:p>
          <a:p>
            <a:r>
              <a:rPr lang="fr-CA" i="1">
                <a:cs typeface="Calibri"/>
              </a:rPr>
              <a:t>Charte canadienne des droits et libertés</a:t>
            </a:r>
            <a:endParaRPr lang="fr-CA">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31</a:t>
            </a:fld>
            <a:endParaRPr lang="en-US"/>
          </a:p>
        </p:txBody>
      </p:sp>
    </p:spTree>
    <p:extLst>
      <p:ext uri="{BB962C8B-B14F-4D97-AF65-F5344CB8AC3E}">
        <p14:creationId xmlns:p14="http://schemas.microsoft.com/office/powerpoint/2010/main" val="837601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Les élèves font </a:t>
            </a:r>
            <a:r>
              <a:rPr lang="fr-CA" b="1" dirty="0">
                <a:cs typeface="Calibri"/>
              </a:rPr>
              <a:t>l’exercice</a:t>
            </a:r>
            <a:r>
              <a:rPr lang="fr-CA" b="1" noProof="0" dirty="0">
                <a:cs typeface="Calibri"/>
              </a:rPr>
              <a:t> </a:t>
            </a:r>
            <a:r>
              <a:rPr lang="fr-CA" b="1" dirty="0">
                <a:cs typeface="Calibri"/>
              </a:rPr>
              <a:t>#7</a:t>
            </a:r>
            <a:endParaRPr lang="fr-CA"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Québec, nous avons deux Chartes qui protègent les droits et libertés des citoyens. Il y a la Charte canadienne des droits et libertés et la Charte des droits et libertés de la personne (qu’on appelle aussi Charte québécoise). Ces deux lois ont un statut spécial ce qui les rendent difficiles à modifier par la Chambre des communes ou par l’Assemblée nationale.</a:t>
            </a:r>
            <a:endParaRPr lang="fr-CA" b="1" noProof="0" dirty="0">
              <a:cs typeface="Calibri"/>
            </a:endParaRPr>
          </a:p>
          <a:p>
            <a:endParaRPr lang="fr-CA" dirty="0"/>
          </a:p>
          <a:p>
            <a:r>
              <a:rPr lang="fr-CA" dirty="0"/>
              <a:t>Charte des droits et libertés de la personne : </a:t>
            </a:r>
            <a:r>
              <a:rPr lang="en-CA" dirty="0">
                <a:hlinkClick r:id="rId3"/>
              </a:rPr>
              <a:t>http://legisquebec.gouv.qc.ca/fr/ShowDoc/cs/C-12</a:t>
            </a:r>
            <a:endParaRPr lang="fr-CA" dirty="0"/>
          </a:p>
          <a:p>
            <a:endParaRPr lang="fr-CA" dirty="0"/>
          </a:p>
          <a:p>
            <a:endParaRPr lang="fr-CA" dirty="0"/>
          </a:p>
          <a:p>
            <a:pPr marL="171450" indent="-171450">
              <a:buFont typeface="Wingdings" panose="05000000000000000000" pitchFamily="2" charset="2"/>
              <a:buChar char="q"/>
            </a:pPr>
            <a:r>
              <a:rPr lang="fr-CA" dirty="0"/>
              <a:t>Nous vous suggérons fortement de donner plus d’exemples de droits et libertés garantis par la charte. Ainsi, les élèves comprendront que la loi n’existe pas seulement que pour leur interdire des choses. </a:t>
            </a:r>
          </a:p>
          <a:p>
            <a:pPr marL="628650" lvl="1" indent="-171450">
              <a:buFont typeface="Wingdings" panose="05000000000000000000" pitchFamily="2" charset="2"/>
              <a:buChar char="q"/>
            </a:pPr>
            <a:r>
              <a:rPr lang="fr-CA" dirty="0"/>
              <a:t>Version simplifiée de la Charte des droits et libertés de la personne : </a:t>
            </a:r>
            <a:r>
              <a:rPr lang="en-CA" dirty="0">
                <a:hlinkClick r:id="rId4"/>
              </a:rPr>
              <a:t>http://www.cdpdj.qc.ca/Publications/Charte_simplifiee.pdf</a:t>
            </a:r>
            <a:endParaRPr lang="en-CA" dirty="0"/>
          </a:p>
          <a:p>
            <a:endParaRPr lang="en-CA" dirty="0"/>
          </a:p>
          <a:p>
            <a:r>
              <a:rPr lang="en-CA" dirty="0"/>
              <a:t>Article </a:t>
            </a:r>
            <a:r>
              <a:rPr lang="en-CA" dirty="0" err="1"/>
              <a:t>d’Éducaloi</a:t>
            </a:r>
            <a:r>
              <a:rPr lang="en-CA" dirty="0"/>
              <a:t> </a:t>
            </a:r>
            <a:r>
              <a:rPr lang="en-CA" dirty="0" err="1"/>
              <a:t>expliquant</a:t>
            </a:r>
            <a:r>
              <a:rPr lang="en-CA" dirty="0"/>
              <a:t> les </a:t>
            </a:r>
            <a:r>
              <a:rPr lang="en-CA" dirty="0" err="1"/>
              <a:t>chartes</a:t>
            </a:r>
            <a:r>
              <a:rPr lang="en-CA" dirty="0"/>
              <a:t> et les </a:t>
            </a:r>
            <a:r>
              <a:rPr lang="en-CA" dirty="0" err="1"/>
              <a:t>différents</a:t>
            </a:r>
            <a:r>
              <a:rPr lang="en-CA" dirty="0"/>
              <a:t> types de </a:t>
            </a:r>
            <a:r>
              <a:rPr lang="en-CA" dirty="0" err="1"/>
              <a:t>lois</a:t>
            </a:r>
            <a:r>
              <a:rPr lang="en-CA" dirty="0"/>
              <a:t> : </a:t>
            </a:r>
            <a:r>
              <a:rPr lang="en-CA" dirty="0">
                <a:hlinkClick r:id="rId5"/>
              </a:rPr>
              <a:t>https://www.educaloi.qc.ca/capsules/les-lois-au-canada-et-au-Quebec</a:t>
            </a:r>
            <a:endParaRPr lang="en-CA" dirty="0"/>
          </a:p>
          <a:p>
            <a:endParaRPr lang="en-CA" dirty="0"/>
          </a:p>
          <a:p>
            <a:r>
              <a:rPr lang="en-CA" b="1" i="1" dirty="0"/>
              <a:t>Sources:</a:t>
            </a:r>
            <a:endParaRPr lang="en-CA" b="1" i="1" dirty="0">
              <a:cs typeface="Calibri" panose="020F0502020204030204"/>
            </a:endParaRPr>
          </a:p>
          <a:p>
            <a:r>
              <a:rPr lang="en-CA" i="1" dirty="0" err="1">
                <a:cs typeface="Calibri" panose="020F0502020204030204"/>
              </a:rPr>
              <a:t>Charte</a:t>
            </a:r>
            <a:r>
              <a:rPr lang="en-CA" i="1" dirty="0">
                <a:cs typeface="Calibri" panose="020F0502020204030204"/>
              </a:rPr>
              <a:t> des droits et </a:t>
            </a:r>
            <a:r>
              <a:rPr lang="en-CA" i="1" dirty="0" err="1">
                <a:cs typeface="Calibri" panose="020F0502020204030204"/>
              </a:rPr>
              <a:t>libertés</a:t>
            </a:r>
            <a:r>
              <a:rPr lang="en-CA" i="1" dirty="0">
                <a:cs typeface="Calibri" panose="020F0502020204030204"/>
              </a:rPr>
              <a:t> de la </a:t>
            </a:r>
            <a:r>
              <a:rPr lang="en-CA" i="1" dirty="0" err="1">
                <a:cs typeface="Calibri" panose="020F0502020204030204"/>
              </a:rPr>
              <a:t>personne</a:t>
            </a:r>
            <a:endParaRPr lang="en-CA" i="1"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cs typeface="Calibri"/>
              </a:rPr>
              <a:t>Charte canadienne des droits et libertés</a:t>
            </a:r>
            <a:endParaRPr lang="fr-CA" dirty="0">
              <a:cs typeface="Calibri"/>
            </a:endParaRPr>
          </a:p>
          <a:p>
            <a:endParaRPr lang="en-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32</a:t>
            </a:fld>
            <a:endParaRPr lang="en-US"/>
          </a:p>
        </p:txBody>
      </p:sp>
    </p:spTree>
    <p:extLst>
      <p:ext uri="{BB962C8B-B14F-4D97-AF65-F5344CB8AC3E}">
        <p14:creationId xmlns:p14="http://schemas.microsoft.com/office/powerpoint/2010/main" val="1309875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dirty="0">
                <a:cs typeface="Calibri"/>
              </a:rPr>
              <a:t>Invitez les élèves à rédiger une charte pour le savoir-agir en ligne.</a:t>
            </a:r>
            <a:endParaRPr lang="fr-CA" dirty="0"/>
          </a:p>
          <a:p>
            <a:r>
              <a:rPr lang="fr-CA" dirty="0"/>
              <a:t>Nous vous recommandons de revoir la charte avec les élèves après quelques semaines ou quelques mois. Surtout si vous avez fait l’exercice en début d’année scolaire. </a:t>
            </a:r>
            <a:endParaRPr lang="fr-CA" dirty="0">
              <a:cs typeface="Calibri"/>
            </a:endParaRPr>
          </a:p>
          <a:p>
            <a:endParaRPr lang="fr-CA" dirty="0"/>
          </a:p>
          <a:p>
            <a:endParaRPr lang="fr-CA" dirty="0">
              <a:cs typeface="Calibri"/>
            </a:endParaRPr>
          </a:p>
          <a:p>
            <a:pPr marL="171450" indent="-171450">
              <a:buFont typeface="Wingdings"/>
              <a:buChar char="q"/>
            </a:pPr>
            <a:r>
              <a:rPr lang="fr-CA" dirty="0">
                <a:cs typeface="Calibri"/>
              </a:rPr>
              <a:t>Comment choisir les articles à inscrire dans la charte? Nous vous proposons le fonctionnement suivant :</a:t>
            </a:r>
          </a:p>
          <a:p>
            <a:pPr marL="171450" indent="-171450">
              <a:buFont typeface="Arial"/>
              <a:buChar char="•"/>
            </a:pPr>
            <a:r>
              <a:rPr lang="fr-CA" dirty="0">
                <a:cs typeface="Calibri"/>
              </a:rPr>
              <a:t>Placez les élèves en équipes de 3 à 5 élèves. Laissez-les discuter et noter à l'écrit des propositions d'articles pour la charte pendant environ une </a:t>
            </a:r>
            <a:r>
              <a:rPr lang="fr-CA" dirty="0" err="1">
                <a:cs typeface="Calibri"/>
              </a:rPr>
              <a:t>demie-période</a:t>
            </a:r>
            <a:r>
              <a:rPr lang="fr-CA" dirty="0">
                <a:cs typeface="Calibri"/>
              </a:rPr>
              <a:t>. </a:t>
            </a:r>
          </a:p>
          <a:p>
            <a:pPr marL="171450" indent="-171450">
              <a:buFont typeface="Arial"/>
              <a:buChar char="•"/>
            </a:pPr>
            <a:r>
              <a:rPr lang="fr-CA" dirty="0">
                <a:cs typeface="Calibri"/>
              </a:rPr>
              <a:t>Ensuite, demandez aux équipes de présenter leurs propositions. </a:t>
            </a:r>
          </a:p>
          <a:p>
            <a:pPr marL="171450" indent="-171450">
              <a:buFont typeface="Arial"/>
              <a:buChar char="•"/>
            </a:pPr>
            <a:r>
              <a:rPr lang="fr-CA" dirty="0">
                <a:cs typeface="Calibri"/>
              </a:rPr>
              <a:t>Faites voter le reste de la classe sur les propositions présentées par chaque groupe. Les propositions ayant recueilli le plus de votes peuvent ainsi être acceptées et notées dans la charte. </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33</a:t>
            </a:fld>
            <a:endParaRPr lang="en-US"/>
          </a:p>
        </p:txBody>
      </p:sp>
    </p:spTree>
    <p:extLst>
      <p:ext uri="{BB962C8B-B14F-4D97-AF65-F5344CB8AC3E}">
        <p14:creationId xmlns:p14="http://schemas.microsoft.com/office/powerpoint/2010/main" val="1216401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cs typeface="Calibri"/>
              </a:rPr>
              <a:t>NOTES À L’ENSEIGNANT</a:t>
            </a:r>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endParaRPr lang="fr-CA" dirty="0">
              <a:cs typeface="Calibri"/>
            </a:endParaRPr>
          </a:p>
          <a:p>
            <a:endParaRPr lang="fr-CA" dirty="0"/>
          </a:p>
          <a:p>
            <a:r>
              <a:rPr lang="fr-CA" dirty="0"/>
              <a:t>Veuillez noter que le nombre d’articles est aléatoire. Votre charte peut être plus longue ou plus courte.</a:t>
            </a:r>
          </a:p>
          <a:p>
            <a:endParaRPr lang="fr-CA" dirty="0">
              <a:cs typeface="Calibri"/>
            </a:endParaRP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34</a:t>
            </a:fld>
            <a:endParaRPr lang="en-US"/>
          </a:p>
        </p:txBody>
      </p:sp>
    </p:spTree>
    <p:extLst>
      <p:ext uri="{BB962C8B-B14F-4D97-AF65-F5344CB8AC3E}">
        <p14:creationId xmlns:p14="http://schemas.microsoft.com/office/powerpoint/2010/main" val="2762521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a:cs typeface="Calibri"/>
              </a:rPr>
              <a:t>NOTES À L’ENSEIGNANT</a:t>
            </a:r>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endParaRPr lang="fr-CA">
              <a:cs typeface="Calibri"/>
            </a:endParaRPr>
          </a:p>
          <a:p>
            <a:endParaRPr lang="fr-CA"/>
          </a:p>
          <a:p>
            <a:r>
              <a:rPr lang="fr-CA"/>
              <a:t>Veuillez noter que le nombre d’articles est aléatoire. Votre charte peut être plus longue ou plus courte.</a:t>
            </a:r>
          </a:p>
          <a:p>
            <a:endParaRPr lang="fr-CA">
              <a:cs typeface="Calibri"/>
            </a:endParaRPr>
          </a:p>
          <a:p>
            <a:endParaRPr lang="fr-CA">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35</a:t>
            </a:fld>
            <a:endParaRPr lang="en-US"/>
          </a:p>
        </p:txBody>
      </p:sp>
    </p:spTree>
    <p:extLst>
      <p:ext uri="{BB962C8B-B14F-4D97-AF65-F5344CB8AC3E}">
        <p14:creationId xmlns:p14="http://schemas.microsoft.com/office/powerpoint/2010/main" val="3905044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a:cs typeface="Calibri"/>
              </a:rPr>
              <a:t>NOTES À L’ENSEIGNANT</a:t>
            </a:r>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endParaRPr lang="fr-CA">
              <a:cs typeface="Calibri"/>
            </a:endParaRPr>
          </a:p>
          <a:p>
            <a:endParaRPr lang="fr-CA"/>
          </a:p>
          <a:p>
            <a:r>
              <a:rPr lang="fr-CA"/>
              <a:t>Veuillez noter que le nombre d’articles est aléatoire. Votre charte peut être plus longue ou plus courte.</a:t>
            </a:r>
          </a:p>
          <a:p>
            <a:endParaRPr lang="fr-CA">
              <a:cs typeface="Calibri"/>
            </a:endParaRPr>
          </a:p>
          <a:p>
            <a:endParaRPr lang="fr-CA">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36</a:t>
            </a:fld>
            <a:endParaRPr lang="en-US"/>
          </a:p>
        </p:txBody>
      </p:sp>
    </p:spTree>
    <p:extLst>
      <p:ext uri="{BB962C8B-B14F-4D97-AF65-F5344CB8AC3E}">
        <p14:creationId xmlns:p14="http://schemas.microsoft.com/office/powerpoint/2010/main" val="1823402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a:cs typeface="Calibri"/>
              </a:rPr>
              <a:t>NOTES À L’ENSEIGNANT</a:t>
            </a:r>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endParaRPr lang="fr-CA">
              <a:cs typeface="Calibri"/>
            </a:endParaRPr>
          </a:p>
          <a:p>
            <a:endParaRPr lang="fr-CA"/>
          </a:p>
          <a:p>
            <a:r>
              <a:rPr lang="fr-CA"/>
              <a:t>Veuillez noter que le nombre d’articles est aléatoire. Votre charte peut être plus longue ou plus courte.</a:t>
            </a:r>
          </a:p>
          <a:p>
            <a:endParaRPr lang="fr-CA">
              <a:cs typeface="Calibri"/>
            </a:endParaRPr>
          </a:p>
          <a:p>
            <a:endParaRPr lang="fr-CA">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37</a:t>
            </a:fld>
            <a:endParaRPr lang="en-US"/>
          </a:p>
        </p:txBody>
      </p:sp>
    </p:spTree>
    <p:extLst>
      <p:ext uri="{BB962C8B-B14F-4D97-AF65-F5344CB8AC3E}">
        <p14:creationId xmlns:p14="http://schemas.microsoft.com/office/powerpoint/2010/main" val="3529182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a:cs typeface="Calibri"/>
              </a:rPr>
              <a:t>NOTES À L’ENSEIGNANT</a:t>
            </a:r>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endParaRPr lang="fr-CA">
              <a:cs typeface="Calibri"/>
            </a:endParaRPr>
          </a:p>
          <a:p>
            <a:endParaRPr lang="fr-CA"/>
          </a:p>
          <a:p>
            <a:r>
              <a:rPr lang="fr-CA"/>
              <a:t>Veuillez noter que le nombre d’articles est aléatoire. Votre charte peut être plus longue ou plus courte que 6 articles.</a:t>
            </a:r>
          </a:p>
          <a:p>
            <a:endParaRPr lang="fr-CA">
              <a:cs typeface="Calibri"/>
            </a:endParaRPr>
          </a:p>
          <a:p>
            <a:endParaRPr lang="fr-CA">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38</a:t>
            </a:fld>
            <a:endParaRPr lang="en-US"/>
          </a:p>
        </p:txBody>
      </p:sp>
    </p:spTree>
    <p:extLst>
      <p:ext uri="{BB962C8B-B14F-4D97-AF65-F5344CB8AC3E}">
        <p14:creationId xmlns:p14="http://schemas.microsoft.com/office/powerpoint/2010/main" val="3674890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r>
              <a:rPr lang="fr-CA" dirty="0"/>
              <a:t>Le nombre d’articles peut être plus grand ou plus petit que six.</a:t>
            </a:r>
          </a:p>
          <a:p>
            <a:r>
              <a:rPr lang="fr-CA" dirty="0"/>
              <a:t>Dupliquez cette diapositive et changez le numéro de l’article.</a:t>
            </a:r>
          </a:p>
          <a:p>
            <a:endParaRPr lang="fr-CA" dirty="0">
              <a:cs typeface="Calibri"/>
            </a:endParaRPr>
          </a:p>
          <a:p>
            <a:r>
              <a:rPr lang="fr-CA" dirty="0">
                <a:cs typeface="Calibri"/>
              </a:rPr>
              <a:t>Une fois la charte complétée, acceptée par la classe et mise au propre, vous pouvez l'afficher au mur de la classe ou dans un lieu commun de l'école (corridor, hall d'entrée, cafeteria...) </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39</a:t>
            </a:fld>
            <a:endParaRPr lang="en-US" dirty="0"/>
          </a:p>
        </p:txBody>
      </p:sp>
    </p:spTree>
    <p:extLst>
      <p:ext uri="{BB962C8B-B14F-4D97-AF65-F5344CB8AC3E}">
        <p14:creationId xmlns:p14="http://schemas.microsoft.com/office/powerpoint/2010/main" val="158216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endParaRPr lang="fr-CA" dirty="0"/>
          </a:p>
          <a:p>
            <a:r>
              <a:rPr lang="fr-CA" dirty="0"/>
              <a:t>L’élève doit continuer à réfléchir sur le fait que le droit est un concept relatif et est en évolution constante. </a:t>
            </a:r>
          </a:p>
          <a:p>
            <a:endParaRPr lang="fr-CA" dirty="0"/>
          </a:p>
          <a:p>
            <a:r>
              <a:rPr lang="fr-CA" b="1" dirty="0">
                <a:cs typeface="Calibri"/>
              </a:rPr>
              <a:t>Première question</a:t>
            </a:r>
            <a:endParaRPr lang="fr-CA" dirty="0"/>
          </a:p>
          <a:p>
            <a:pPr marL="285750" indent="-285750">
              <a:buFont typeface="Wingdings"/>
              <a:buChar char="q"/>
            </a:pPr>
            <a:r>
              <a:rPr lang="fr-CA" dirty="0">
                <a:cs typeface="Calibri" panose="020F0502020204030204"/>
              </a:rPr>
              <a:t>La loi diffère énormément par rapport à l'endroit où l'on est. </a:t>
            </a:r>
          </a:p>
          <a:p>
            <a:pPr marL="285750" indent="-285750">
              <a:buFont typeface="Wingdings"/>
              <a:buChar char="q"/>
            </a:pPr>
            <a:r>
              <a:rPr lang="fr-CA" dirty="0"/>
              <a:t>Pour répondre à la question, les élèves nommeront sûrement un de ces exemples : le droit de port d’armes aux États-Unis, la peine de mort dans certains pays, l’interdiction du mariage pour les conjoints de même sexe et peut-être même l’âge pour boire de l’alcool ou pour voter dans d’autres pays (ou dans d’autres provinces!) Le droit peut effectivement changer selon l’endroit où on se trouve dans le monde.</a:t>
            </a:r>
            <a:endParaRPr lang="fr-CA" dirty="0">
              <a:cs typeface="Calibri" panose="020F0502020204030204"/>
            </a:endParaRPr>
          </a:p>
          <a:p>
            <a:pPr marL="285750" indent="-285750">
              <a:buFont typeface="Wingdings"/>
              <a:buChar char="q"/>
            </a:pPr>
            <a:r>
              <a:rPr lang="fr-FR" sz="1100" kern="1200" dirty="0">
                <a:solidFill>
                  <a:schemeClr val="tx1"/>
                </a:solidFill>
                <a:latin typeface="+mn-lt"/>
                <a:ea typeface="+mn-ea"/>
                <a:cs typeface="+mn-cs"/>
              </a:rPr>
              <a:t>À l’intérieur même du Canada, certaines lois sont pareilles partout (ex: Code criminel) alors que d'autres changent d'une province à l'autre (ex: l’âge pour boire de l’alcool ou les règles concernant certains contrats).</a:t>
            </a:r>
            <a:endParaRPr lang="fr-FR" sz="1100" kern="1200" dirty="0">
              <a:solidFill>
                <a:schemeClr val="tx1"/>
              </a:solidFill>
              <a:latin typeface="+mn-lt"/>
              <a:cs typeface="Calibri" panose="020F0502020204030204"/>
            </a:endParaRPr>
          </a:p>
          <a:p>
            <a:endParaRPr lang="fr-FR" dirty="0">
              <a:cs typeface="Calibri"/>
            </a:endParaRPr>
          </a:p>
          <a:p>
            <a:r>
              <a:rPr lang="fr-FR" b="1" dirty="0">
                <a:cs typeface="Calibri"/>
              </a:rPr>
              <a:t>Deuxième question</a:t>
            </a:r>
            <a:endParaRPr lang="fr-FR" dirty="0">
              <a:cs typeface="Calibri"/>
            </a:endParaRPr>
          </a:p>
          <a:p>
            <a:r>
              <a:rPr lang="fr-FR" dirty="0">
                <a:cs typeface="Calibri"/>
              </a:rPr>
              <a:t>Les lois s'appliquent également sur Internet, qui n'est pas réellement un lieu physique.</a:t>
            </a:r>
          </a:p>
          <a:p>
            <a:r>
              <a:rPr lang="fr-FR" dirty="0">
                <a:cs typeface="Calibri"/>
              </a:rPr>
              <a:t>Questions supplémentaires:</a:t>
            </a:r>
          </a:p>
          <a:p>
            <a:pPr marL="285750" indent="-285750">
              <a:buFont typeface="Wingdings" panose="05000000000000000000" pitchFamily="2" charset="2"/>
              <a:buChar char="q"/>
            </a:pPr>
            <a:r>
              <a:rPr lang="fr-CA" dirty="0"/>
              <a:t>Dirais-tu, en règle générale, que ce qu’il est interdit de faire dans la vie de tous les jours est également interdit sur Internet?</a:t>
            </a:r>
            <a:endParaRPr lang="fr-FR" dirty="0">
              <a:cs typeface="Calibri"/>
            </a:endParaRPr>
          </a:p>
          <a:p>
            <a:pPr marL="285750" indent="-285750">
              <a:buFont typeface="Wingdings" panose="05000000000000000000" pitchFamily="2" charset="2"/>
              <a:buChar char="q"/>
            </a:pPr>
            <a:r>
              <a:rPr lang="fr-CA" dirty="0"/>
              <a:t>Peux-tu donner des exemples de ce qui est interdit dans la vie quotidienne, et aussi sur Internet?</a:t>
            </a:r>
            <a:endParaRPr lang="fr-CA" dirty="0">
              <a:cs typeface="Calibri"/>
            </a:endParaRPr>
          </a:p>
          <a:p>
            <a:pPr marL="285750" indent="-285750">
              <a:buFont typeface="Arial"/>
              <a:buChar char="•"/>
            </a:pPr>
            <a:endParaRPr lang="fr-CA" dirty="0">
              <a:cs typeface="Calibri"/>
            </a:endParaRPr>
          </a:p>
          <a:p>
            <a:r>
              <a:rPr lang="fr-FR" b="1" dirty="0">
                <a:cs typeface="Calibri"/>
              </a:rPr>
              <a:t>QUESTION SUPPLÉMENTAIRE :</a:t>
            </a:r>
          </a:p>
          <a:p>
            <a:endParaRPr lang="fr-FR"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1100" dirty="0"/>
              <a:t>Crois-tu </a:t>
            </a:r>
            <a:r>
              <a:rPr lang="fr-CA" sz="1100" dirty="0">
                <a:ea typeface="+mn-lt"/>
                <a:cs typeface="+mn-lt"/>
              </a:rPr>
              <a:t>qu'il soit plus difficile ou plus facile de « réprimander » une personne qui agit mal sur Internet? </a:t>
            </a:r>
            <a:endParaRPr lang="fr-FR" b="1" dirty="0">
              <a:cs typeface="Calibri"/>
            </a:endParaRPr>
          </a:p>
          <a:p>
            <a:endParaRPr lang="fr-FR" b="1" dirty="0">
              <a:cs typeface="Calibri"/>
            </a:endParaRPr>
          </a:p>
          <a:p>
            <a:r>
              <a:rPr lang="fr-FR" b="1" dirty="0">
                <a:cs typeface="Calibri"/>
              </a:rPr>
              <a:t>Informations pour faire avancer les discussions :</a:t>
            </a:r>
          </a:p>
          <a:p>
            <a:r>
              <a:rPr lang="fr-CA" dirty="0">
                <a:cs typeface="Calibri" panose="020F0502020204030204"/>
              </a:rPr>
              <a:t>Nos ordinateurs ont tous une ''signature'' que l'on appelle une Adresse IP. </a:t>
            </a:r>
            <a:r>
              <a:rPr lang="fr-CA" dirty="0"/>
              <a:t>Celle-ci est composée de quatre nombres compris entre 0 et 255, séparés par des points. Exemple « 192.46.254.1 ». Ainsi, des spécialistes peuvent retrouver l'ordinateur d'où est parti un message, une photo ou un vidéo qui causerait des problèmes. </a:t>
            </a:r>
          </a:p>
          <a:p>
            <a:r>
              <a:rPr lang="fr-CA" dirty="0">
                <a:cs typeface="Calibri"/>
              </a:rPr>
              <a:t>On peut également retrouver les gens ayant effectué un paiement en ligne grâce à leur numéro de carte de crédit. </a:t>
            </a:r>
          </a:p>
          <a:p>
            <a:endParaRPr lang="fr-FR" b="0" dirty="0">
              <a:cs typeface="Calibri"/>
            </a:endParaRPr>
          </a:p>
          <a:p>
            <a:endParaRPr lang="fr-FR" b="0"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4</a:t>
            </a:fld>
            <a:endParaRPr lang="en-US"/>
          </a:p>
        </p:txBody>
      </p:sp>
    </p:spTree>
    <p:extLst>
      <p:ext uri="{BB962C8B-B14F-4D97-AF65-F5344CB8AC3E}">
        <p14:creationId xmlns:p14="http://schemas.microsoft.com/office/powerpoint/2010/main" val="95628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p>
          <a:p>
            <a:endParaRPr lang="fr-CA" b="1" dirty="0"/>
          </a:p>
          <a:p>
            <a:r>
              <a:rPr lang="fr-CA" b="1" dirty="0"/>
              <a:t>Les élèves effectuent les exercices #2 et 3</a:t>
            </a:r>
          </a:p>
          <a:p>
            <a:endParaRPr lang="fr-CA" b="1" dirty="0">
              <a:cs typeface="Calibri"/>
            </a:endParaRPr>
          </a:p>
          <a:p>
            <a:r>
              <a:rPr lang="fr-CA" dirty="0"/>
              <a:t>Animez une discussion sur le sujet d’Internet. </a:t>
            </a:r>
          </a:p>
          <a:p>
            <a:pPr>
              <a:defRPr/>
            </a:pPr>
            <a:r>
              <a:rPr lang="fr-CA" dirty="0"/>
              <a:t>Qu’est-ce que c’est? Est-ce un lieu physique? À quoi ça sert? Dans la vie de tous les jours? Pour l’école et pour le travail des adultes?</a:t>
            </a:r>
            <a:endParaRPr lang="fr-CA" dirty="0">
              <a:cs typeface="Calibri" panose="020F0502020204030204"/>
            </a:endParaRPr>
          </a:p>
          <a:p>
            <a:r>
              <a:rPr lang="fr-CA" dirty="0"/>
              <a:t>Posez les questions et laissez les élèves répondre. </a:t>
            </a:r>
          </a:p>
          <a:p>
            <a:r>
              <a:rPr lang="fr-CA" dirty="0"/>
              <a:t>Lorsqu’une réponse vous semble réfléchie ou revient plusieurs fois, vous pouvez l’inscrire dans le carré gris. </a:t>
            </a:r>
            <a:endParaRPr lang="en-US" dirty="0"/>
          </a:p>
          <a:p>
            <a:r>
              <a:rPr lang="fr-CA" dirty="0"/>
              <a:t>Vous pouvez faire apparaitre les 4 images-indices à droite si les élèves éprouvent des difficultés à trouver des éléments de réponses. </a:t>
            </a:r>
          </a:p>
          <a:p>
            <a:endParaRPr lang="fr-CA" dirty="0">
              <a:cs typeface="Calibri"/>
            </a:endParaRPr>
          </a:p>
          <a:p>
            <a:endParaRPr lang="fr-CA" dirty="0"/>
          </a:p>
          <a:p>
            <a:r>
              <a:rPr lang="fr-CA" dirty="0">
                <a:cs typeface="Calibri"/>
              </a:rPr>
              <a:t>Photos:</a:t>
            </a:r>
          </a:p>
          <a:p>
            <a:r>
              <a:rPr lang="fr-CA" dirty="0">
                <a:cs typeface="Calibri"/>
              </a:rPr>
              <a:t>By Instagram - http://lilliputadventure.com/instagram-icon/, CC BY-SA 4.0, https://commons.wikimedia.org/w/index.php?curid=77345720</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5</a:t>
            </a:fld>
            <a:endParaRPr lang="en-US"/>
          </a:p>
        </p:txBody>
      </p:sp>
    </p:spTree>
    <p:extLst>
      <p:ext uri="{BB962C8B-B14F-4D97-AF65-F5344CB8AC3E}">
        <p14:creationId xmlns:p14="http://schemas.microsoft.com/office/powerpoint/2010/main" val="328499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r>
              <a:rPr lang="fr-CA" b="1" dirty="0"/>
              <a:t>NOTES À L’ENSEIGNANT</a:t>
            </a:r>
          </a:p>
          <a:p>
            <a:endParaRPr lang="fr-CA" b="1" dirty="0"/>
          </a:p>
          <a:p>
            <a:r>
              <a:rPr lang="fr-CA" b="0" dirty="0"/>
              <a:t>La réponse à la </a:t>
            </a:r>
            <a:r>
              <a:rPr lang="fr-CA" b="1" dirty="0"/>
              <a:t>première question </a:t>
            </a:r>
            <a:r>
              <a:rPr lang="fr-CA" b="0" dirty="0"/>
              <a:t>est complexe. Plusieurs dates peuvent être intéressantes à mentionner : </a:t>
            </a:r>
          </a:p>
          <a:p>
            <a:r>
              <a:rPr lang="fr-CA" b="0" dirty="0"/>
              <a:t>1971 : Un premier réseau fermé est créé avec 23 ordinateurs. C’est aussi l’envoi du premier courriel.</a:t>
            </a:r>
          </a:p>
          <a:p>
            <a:r>
              <a:rPr lang="fr-CA" b="0" dirty="0"/>
              <a:t>1984 : Il faudra cependant attendre 13 ans avant d’avoir 1000 ordinateurs branchés à ce réseau fermé</a:t>
            </a:r>
            <a:r>
              <a:rPr lang="fr-CA" dirty="0"/>
              <a:t>, soit en 1984</a:t>
            </a:r>
            <a:r>
              <a:rPr lang="fr-CA" b="0" dirty="0"/>
              <a:t>.</a:t>
            </a:r>
            <a:r>
              <a:rPr lang="fr-CA" dirty="0"/>
              <a:t> </a:t>
            </a:r>
            <a:endParaRPr lang="fr-CA" b="0" dirty="0">
              <a:cs typeface="Calibri"/>
            </a:endParaRPr>
          </a:p>
          <a:p>
            <a:r>
              <a:rPr lang="fr-CA" b="1" dirty="0"/>
              <a:t>1990 : Apparition du World Wide Web</a:t>
            </a:r>
            <a:r>
              <a:rPr lang="fr-CA" b="0" dirty="0"/>
              <a:t>, navigateurs web et pages web. C’est la version embryonnaire d’Internet tel qu’on le connait aujourd’hui.</a:t>
            </a:r>
          </a:p>
          <a:p>
            <a:r>
              <a:rPr lang="fr-CA" b="0" dirty="0"/>
              <a:t>Entre 1996 et 2000 : Explosion du nombre d’ordinateurs branchés à Internet. On passe de 30 millions d’ordinateurs à 368,5 millions en 4 ans!</a:t>
            </a:r>
          </a:p>
          <a:p>
            <a:endParaRPr lang="fr-CA" b="0" dirty="0"/>
          </a:p>
          <a:p>
            <a:r>
              <a:rPr lang="fr-CA" b="0" dirty="0"/>
              <a:t>La réponse à la </a:t>
            </a:r>
            <a:r>
              <a:rPr lang="fr-CA" b="1" dirty="0"/>
              <a:t>seconde question </a:t>
            </a:r>
            <a:r>
              <a:rPr lang="fr-CA" b="0" dirty="0"/>
              <a:t>est plus simple :</a:t>
            </a:r>
          </a:p>
          <a:p>
            <a:endParaRPr lang="fr-CA" b="0" dirty="0"/>
          </a:p>
          <a:p>
            <a:r>
              <a:rPr lang="fr-CA" b="0" dirty="0"/>
              <a:t>Premier réseau social de grande envergure : Facebook en 2004</a:t>
            </a:r>
          </a:p>
          <a:p>
            <a:r>
              <a:rPr lang="fr-CA" dirty="0"/>
              <a:t>Puis, Twitter</a:t>
            </a:r>
            <a:r>
              <a:rPr lang="fr-CA" b="0" dirty="0"/>
              <a:t> en 2006, Instagram en 2010, Snapchat en 2011, </a:t>
            </a:r>
            <a:r>
              <a:rPr lang="fr-CA" b="0" dirty="0" err="1"/>
              <a:t>Tik</a:t>
            </a:r>
            <a:r>
              <a:rPr lang="fr-CA" b="0" dirty="0"/>
              <a:t> Tok en 2018 (après fusion avec musical.ly)</a:t>
            </a:r>
          </a:p>
          <a:p>
            <a:endParaRPr lang="fr-CA" b="0" dirty="0"/>
          </a:p>
          <a:p>
            <a:r>
              <a:rPr lang="fr-CA" b="1" dirty="0"/>
              <a:t>Questions supplémentaires pour les élèves:</a:t>
            </a:r>
          </a:p>
          <a:p>
            <a:r>
              <a:rPr lang="fr-CA" b="0" dirty="0"/>
              <a:t>Penses-tu que l’utilisation d’Internet a beaucoup changé dans les 20 dernières années? Qu’est-ce que les gens font plus qu’avant sur Internet? </a:t>
            </a:r>
          </a:p>
          <a:p>
            <a:r>
              <a:rPr lang="fr-CA" b="0" dirty="0"/>
              <a:t>Crois-tu qu’avoir accès à Internet est indispensable aujourd’hui? Quelles pourraient être les conséquences pour une personne qui n’a aucune façon d’accéder à Internet? </a:t>
            </a:r>
          </a:p>
          <a:p>
            <a:endParaRPr lang="fr-CA" b="0" dirty="0">
              <a:cs typeface="Calibri" panose="020F0502020204030204"/>
            </a:endParaRPr>
          </a:p>
          <a:p>
            <a:r>
              <a:rPr lang="fr-CA" b="1" dirty="0">
                <a:cs typeface="Calibri" panose="020F0502020204030204"/>
              </a:rPr>
              <a:t>Sources:</a:t>
            </a:r>
          </a:p>
          <a:p>
            <a:pPr marL="171450" indent="-171450">
              <a:buFont typeface="Arial"/>
              <a:buChar char="•"/>
            </a:pPr>
            <a:endParaRPr lang="fr-CA" dirty="0">
              <a:cs typeface="Calibri" panose="020F0502020204030204"/>
            </a:endParaRPr>
          </a:p>
          <a:p>
            <a:pPr marL="171450" indent="-171450">
              <a:buFont typeface="Arial"/>
              <a:buChar char="•"/>
            </a:pPr>
            <a:r>
              <a:rPr lang="fr-CA" dirty="0">
                <a:cs typeface="Calibri" panose="020F0502020204030204"/>
                <a:hlinkClick r:id="rId3"/>
              </a:rPr>
              <a:t>Innovation disruptive et naissance d'un écosystème: voyage aux origines de l'Internet</a:t>
            </a:r>
            <a:endParaRPr lang="fr-CA" dirty="0">
              <a:cs typeface="Calibri" panose="020F0502020204030204"/>
            </a:endParaRPr>
          </a:p>
          <a:p>
            <a:pPr marL="171450" indent="-171450">
              <a:buFont typeface="Arial"/>
              <a:buChar char="•"/>
            </a:pPr>
            <a:r>
              <a:rPr lang="fr-CA" dirty="0">
                <a:cs typeface="Calibri" panose="020F0502020204030204"/>
                <a:hlinkClick r:id="rId4"/>
              </a:rPr>
              <a:t>Facebook, Twitter et les autres...</a:t>
            </a:r>
            <a:r>
              <a:rPr lang="fr-CA" dirty="0">
                <a:cs typeface="Calibri" panose="020F0502020204030204"/>
              </a:rPr>
              <a:t> </a:t>
            </a:r>
          </a:p>
          <a:p>
            <a:endParaRPr lang="en-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6</a:t>
            </a:fld>
            <a:endParaRPr lang="en-US"/>
          </a:p>
        </p:txBody>
      </p:sp>
    </p:spTree>
    <p:extLst>
      <p:ext uri="{BB962C8B-B14F-4D97-AF65-F5344CB8AC3E}">
        <p14:creationId xmlns:p14="http://schemas.microsoft.com/office/powerpoint/2010/main" val="365438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r>
              <a:rPr lang="fr-CA" b="1" dirty="0">
                <a:cs typeface="Calibri"/>
              </a:rPr>
              <a:t>NOTES À L’ENSEIGNANT</a:t>
            </a:r>
          </a:p>
          <a:p>
            <a:r>
              <a:rPr lang="fr-CA" dirty="0">
                <a:cs typeface="Calibri"/>
              </a:rPr>
              <a:t>Il peut être intéressant de faire réfléchir les élèves sur la signification du mot </a:t>
            </a:r>
            <a:r>
              <a:rPr lang="fr-CA" i="1" dirty="0">
                <a:cs typeface="Calibri"/>
              </a:rPr>
              <a:t>social; </a:t>
            </a:r>
            <a:r>
              <a:rPr lang="fr-CA" dirty="0">
                <a:cs typeface="Calibri"/>
              </a:rPr>
              <a:t>que</a:t>
            </a:r>
            <a:r>
              <a:rPr lang="fr-CA" i="0" dirty="0">
                <a:cs typeface="Calibri"/>
              </a:rPr>
              <a:t> social signifie société. Les réseaux sociaux sont donc une partie d’Internet qui </a:t>
            </a:r>
            <a:r>
              <a:rPr lang="fr-CA" dirty="0">
                <a:cs typeface="Calibri"/>
              </a:rPr>
              <a:t>imite</a:t>
            </a:r>
            <a:r>
              <a:rPr lang="fr-CA" i="0" dirty="0">
                <a:cs typeface="Calibri"/>
              </a:rPr>
              <a:t> les rapports que l’on peut avoir avec les autres membres de la société. On peut parler, organiser des événements, partager des pensées ou des photos, lire et commenter l’actualité, etc.</a:t>
            </a:r>
          </a:p>
          <a:p>
            <a:endParaRPr lang="fr-CA" dirty="0">
              <a:cs typeface="Calibri"/>
            </a:endParaRPr>
          </a:p>
          <a:p>
            <a:r>
              <a:rPr lang="fr-CA" b="1" dirty="0">
                <a:cs typeface="Calibri"/>
              </a:rPr>
              <a:t>Âge pour avoir un compte:</a:t>
            </a:r>
          </a:p>
          <a:p>
            <a:r>
              <a:rPr lang="fr-CA" dirty="0">
                <a:cs typeface="Calibri"/>
              </a:rPr>
              <a:t>Dans les conditions d’utilisation de Facebook, Instagram, </a:t>
            </a:r>
            <a:r>
              <a:rPr lang="fr-CA" dirty="0" err="1">
                <a:cs typeface="Calibri"/>
              </a:rPr>
              <a:t>TikTok</a:t>
            </a:r>
            <a:r>
              <a:rPr lang="fr-CA" dirty="0">
                <a:cs typeface="Calibri"/>
              </a:rPr>
              <a:t>, YouTube ainsi que la plupart des réseaux sociaux, il est indiqué une personne doit être âgée de 13 ans pour avoir un compte à elle. </a:t>
            </a:r>
          </a:p>
          <a:p>
            <a:endParaRPr lang="fr-CA" dirty="0">
              <a:cs typeface="Calibri"/>
            </a:endParaRPr>
          </a:p>
          <a:p>
            <a:r>
              <a:rPr lang="en-CA" b="1" i="1" dirty="0"/>
              <a:t>Sources:</a:t>
            </a:r>
          </a:p>
          <a:p>
            <a:r>
              <a:rPr lang="en-CA" dirty="0">
                <a:hlinkClick r:id="rId3"/>
              </a:rPr>
              <a:t>Facebook: https://www.facebook.com/legal/terms</a:t>
            </a:r>
            <a:endParaRPr lang="en-CA" dirty="0"/>
          </a:p>
          <a:p>
            <a:r>
              <a:rPr lang="en-CA" dirty="0">
                <a:hlinkClick r:id="rId4"/>
              </a:rPr>
              <a:t>Instagram: https://www.facebook.com/help/instagram/478745558852511</a:t>
            </a:r>
            <a:endParaRPr lang="en-CA" dirty="0"/>
          </a:p>
          <a:p>
            <a:r>
              <a:rPr lang="fr-CA" dirty="0">
                <a:hlinkClick r:id="rId5"/>
              </a:rPr>
              <a:t>Tik Tok: https://www.tiktok.com/legal/terms-of-use?lang=fr</a:t>
            </a:r>
            <a:endParaRPr lang="fr-CA" dirty="0"/>
          </a:p>
          <a:p>
            <a:r>
              <a:rPr lang="fr-CA" dirty="0">
                <a:hlinkClick r:id="rId6"/>
              </a:rPr>
              <a:t>YouTube: https://support.google.com/accounts/answer/1350409</a:t>
            </a:r>
            <a:endParaRPr lang="en-CA" dirty="0"/>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7</a:t>
            </a:fld>
            <a:endParaRPr lang="en-US"/>
          </a:p>
        </p:txBody>
      </p:sp>
    </p:spTree>
    <p:extLst>
      <p:ext uri="{BB962C8B-B14F-4D97-AF65-F5344CB8AC3E}">
        <p14:creationId xmlns:p14="http://schemas.microsoft.com/office/powerpoint/2010/main" val="12144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p>
          <a:p>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cs typeface="Calibri"/>
              </a:rPr>
              <a:t>L’objectif de ces questions est d’amener les élèves à prendre une perspective plus altruiste. L’élève doit réaliser que ce n'est pas seulement lui qui aura des conséquences négatives en cas de mauvaises actions en ligne. Les gens à qui on s'adresse sur Internet sont de vraies personnes, que l'on peut blesser ou à qui l'on peut causer du tort, parfois sans réellement y réfléchir.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cs typeface="Calibri"/>
            </a:endParaRPr>
          </a:p>
          <a:p>
            <a:r>
              <a:rPr lang="fr-CA" dirty="0">
                <a:cs typeface="Calibri"/>
              </a:rPr>
              <a:t>Certains comportements nommés plus loin dans cette activité sont des crimes alors que d'autres sont interdits par la loi, mais ne sont pas des crimes. Par exemple, probablement qu’un nombre élevé d’élèves ont dit avoir un compte Instagram, alors que l’âge prévu par les conditions d’utilisation est de 13 ans. La police viendra-t-elle les arrêter chez eux? Certainement pas! Il sera spécifié pour chacun des comportements vus plus loin si ceux-ci sont des crimes ou non. </a:t>
            </a:r>
            <a:endParaRPr lang="fr-CA" dirty="0"/>
          </a:p>
          <a:p>
            <a:endParaRPr lang="fr-CA" dirty="0"/>
          </a:p>
          <a:p>
            <a:r>
              <a:rPr lang="fr-CA" dirty="0"/>
              <a:t>Il peut également être intéressant de mentionner aux élèves que la </a:t>
            </a:r>
            <a:r>
              <a:rPr lang="fr-CA" b="1" dirty="0"/>
              <a:t>responsabilité criminelle existe dès l'âge de 12 ans</a:t>
            </a:r>
            <a:r>
              <a:rPr lang="fr-CA" dirty="0"/>
              <a:t>. Cela veut dire qu’à partir de l’âge de 12 ans, on peut être accusé d’un crime.</a:t>
            </a:r>
            <a:r>
              <a:rPr lang="fr-CA" dirty="0">
                <a:cs typeface="Calibri"/>
              </a:rPr>
              <a:t> </a:t>
            </a:r>
          </a:p>
          <a:p>
            <a:endParaRPr lang="fr-CA" dirty="0">
              <a:cs typeface="Calibri"/>
            </a:endParaRPr>
          </a:p>
          <a:p>
            <a:r>
              <a:rPr lang="fr-CA" dirty="0">
                <a:cs typeface="Calibri"/>
              </a:rPr>
              <a:t>À savoir! Les adolescents coupables d’un crime ne vont pas en prison avec les adultes et très peu d’adolescents vont</a:t>
            </a:r>
            <a:r>
              <a:rPr lang="fr-CA" dirty="0"/>
              <a:t> en centre jeunesse (généralement c’est parce que le crime est grave ou que l’adolescent en fait beaucoup). Un adolescent peut quand même avoir des choses à faire s’il est coupable d’un crime: heures de travaux communautaires, conditions à respecter (ex: couvre-feu), rencontres avec des intervenants, etc. Pour en savoir plus sur le sujet, consultez notre site web: educaloi.qc.ca dans la section Crimes et infractions.</a:t>
            </a:r>
          </a:p>
          <a:p>
            <a:endParaRPr lang="fr-CA" dirty="0"/>
          </a:p>
          <a:p>
            <a:r>
              <a:rPr lang="fr-CA" b="1" i="1" dirty="0"/>
              <a:t>Sources: </a:t>
            </a:r>
          </a:p>
          <a:p>
            <a:r>
              <a:rPr lang="fr-CA" b="0" i="1" dirty="0"/>
              <a:t>Code criminel, </a:t>
            </a:r>
            <a:r>
              <a:rPr lang="fr-CA" b="0" i="0" dirty="0"/>
              <a:t>art. 13.</a:t>
            </a:r>
          </a:p>
          <a:p>
            <a:r>
              <a:rPr lang="fr-CA" b="0" i="1" dirty="0"/>
              <a:t>Loi sur le système de justice pénale pour les adolescents</a:t>
            </a:r>
            <a:r>
              <a:rPr lang="fr-CA" b="0" i="0" dirty="0"/>
              <a:t>, art. 2(1), 3, 4 et 5.</a:t>
            </a:r>
          </a:p>
          <a:p>
            <a:endParaRPr lang="fr-CA" dirty="0"/>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8</a:t>
            </a:fld>
            <a:endParaRPr lang="en-US"/>
          </a:p>
        </p:txBody>
      </p:sp>
    </p:spTree>
    <p:extLst>
      <p:ext uri="{BB962C8B-B14F-4D97-AF65-F5344CB8AC3E}">
        <p14:creationId xmlns:p14="http://schemas.microsoft.com/office/powerpoint/2010/main" val="422462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71688" y="0"/>
            <a:ext cx="2714625" cy="20367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cs typeface="Calibri"/>
              </a:rPr>
              <a:t>NOTES À L’ENSEIGNANT</a:t>
            </a:r>
            <a:endParaRPr lang="fr-CA" dirty="0"/>
          </a:p>
          <a:p>
            <a:r>
              <a:rPr lang="fr-CA" dirty="0"/>
              <a:t>Animez une discussion sur cette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Lorsqu’une réponse vous semble réfléchie ou revient plusieurs fois, vous pouvez l’inscrire dans le carré gris. </a:t>
            </a:r>
          </a:p>
          <a:p>
            <a:r>
              <a:rPr lang="fr-CA" dirty="0"/>
              <a:t>Si les élèves éprouvent des difficultés à trouver des éléments de réponses. Vous pouvez faire apparaitre les images-indices à droite.</a:t>
            </a:r>
          </a:p>
          <a:p>
            <a:endParaRPr lang="fr-CA" dirty="0"/>
          </a:p>
          <a:p>
            <a:r>
              <a:rPr lang="fr-CA" b="1" dirty="0"/>
              <a:t>Éléments de réponses à trouver :</a:t>
            </a:r>
          </a:p>
          <a:p>
            <a:r>
              <a:rPr lang="fr-CA" b="0" dirty="0"/>
              <a:t>En lien avec les images :</a:t>
            </a:r>
          </a:p>
          <a:p>
            <a:pPr marL="171450" indent="-171450">
              <a:buFont typeface="Wingdings" panose="05000000000000000000" pitchFamily="2" charset="2"/>
              <a:buChar char="q"/>
            </a:pPr>
            <a:r>
              <a:rPr lang="fr-CA" dirty="0"/>
              <a:t>Cyberintimidation ou tout autre comportement lié à la cyberintimidation (menaces, insultes répétées, etc.)</a:t>
            </a:r>
          </a:p>
          <a:p>
            <a:pPr marL="171450" indent="-171450">
              <a:buFont typeface="Wingdings" panose="05000000000000000000" pitchFamily="2" charset="2"/>
              <a:buChar char="q"/>
            </a:pPr>
            <a:r>
              <a:rPr lang="fr-CA" dirty="0"/>
              <a:t>Accès à la pornographie, partage d’images intimes ou distribution de pornographie juvénile.</a:t>
            </a:r>
          </a:p>
          <a:p>
            <a:pPr marL="0" indent="0">
              <a:buFont typeface="Wingdings" panose="05000000000000000000" pitchFamily="2" charset="2"/>
              <a:buNone/>
            </a:pPr>
            <a:r>
              <a:rPr lang="fr-CA" dirty="0"/>
              <a:t> </a:t>
            </a:r>
          </a:p>
          <a:p>
            <a:pPr marL="0" indent="0">
              <a:buFont typeface="Wingdings" panose="05000000000000000000" pitchFamily="2" charset="2"/>
              <a:buNone/>
            </a:pPr>
            <a:r>
              <a:rPr lang="fr-CA" dirty="0"/>
              <a:t>Autres éléments de réponses (plus difficiles) :</a:t>
            </a:r>
          </a:p>
          <a:p>
            <a:pPr marL="171450" indent="-171450">
              <a:buFont typeface="Wingdings" panose="05000000000000000000" pitchFamily="2" charset="2"/>
              <a:buChar char="q"/>
            </a:pPr>
            <a:r>
              <a:rPr lang="fr-CA" dirty="0">
                <a:cs typeface="Calibri" panose="020F0502020204030204"/>
              </a:rPr>
              <a:t>Partager des informations confidentielles </a:t>
            </a:r>
          </a:p>
          <a:p>
            <a:pPr marL="171450" indent="-171450">
              <a:buFont typeface="Wingdings" panose="05000000000000000000" pitchFamily="2" charset="2"/>
              <a:buChar char="q"/>
            </a:pPr>
            <a:r>
              <a:rPr lang="fr-CA" dirty="0">
                <a:cs typeface="Calibri" panose="020F0502020204030204"/>
              </a:rPr>
              <a:t>Utiliser des images, chansons, vidéos appartenant à des artistes sans leur demander ou payer les droits d’auteur.</a:t>
            </a:r>
          </a:p>
          <a:p>
            <a:endParaRPr lang="fr-CA" dirty="0">
              <a:cs typeface="Calibri" panose="020F0502020204030204"/>
            </a:endParaRPr>
          </a:p>
          <a:p>
            <a:r>
              <a:rPr lang="fr-CA" dirty="0">
                <a:cs typeface="Calibri" panose="020F0502020204030204"/>
              </a:rPr>
              <a:t>Les diapositives 12 à 24 expliquent plus en détail les comportements à éviter en ligne.</a:t>
            </a:r>
          </a:p>
          <a:p>
            <a:endParaRPr lang="fr-CA" dirty="0">
              <a:cs typeface="Calibri" panose="020F0502020204030204"/>
            </a:endParaRPr>
          </a:p>
          <a:p>
            <a:r>
              <a:rPr lang="en-CA" b="1" i="1" dirty="0"/>
              <a:t>S</a:t>
            </a:r>
            <a:r>
              <a:rPr lang="fr-CA" b="1" i="1" dirty="0"/>
              <a:t>ources:</a:t>
            </a:r>
            <a:endParaRPr lang="en-US" dirty="0"/>
          </a:p>
          <a:p>
            <a:r>
              <a:rPr lang="en-CA" i="1" dirty="0"/>
              <a:t>Code </a:t>
            </a:r>
            <a:r>
              <a:rPr lang="en-CA" i="1" dirty="0" err="1"/>
              <a:t>criminel</a:t>
            </a:r>
            <a:r>
              <a:rPr lang="en-CA" dirty="0"/>
              <a:t>, art. 1</a:t>
            </a:r>
            <a:r>
              <a:rPr lang="fr-CA" dirty="0"/>
              <a:t>63.1a)(i) et 163.1a)(ii): pornographie juvénile; 162.1(2)a): distribution d’images intimes, 264: harcèlement criminel, 298 et 299: diffamation</a:t>
            </a:r>
          </a:p>
          <a:p>
            <a:r>
              <a:rPr lang="fr-CA" i="1" dirty="0">
                <a:cs typeface="Calibri"/>
              </a:rPr>
              <a:t>Code civil du Québec</a:t>
            </a:r>
            <a:r>
              <a:rPr lang="fr-CA" dirty="0">
                <a:cs typeface="Calibri" panose="020F0502020204030204"/>
              </a:rPr>
              <a:t>, art. 35 et 36</a:t>
            </a:r>
          </a:p>
          <a:p>
            <a:r>
              <a:rPr lang="fr-CA" i="1" dirty="0">
                <a:cs typeface="Calibri"/>
              </a:rPr>
              <a:t>Loi sur le droit d'auteur</a:t>
            </a:r>
            <a:r>
              <a:rPr lang="fr-CA" dirty="0">
                <a:cs typeface="Calibri" panose="020F0502020204030204"/>
              </a:rPr>
              <a:t>, art. 3, 5 et 6</a:t>
            </a:r>
          </a:p>
        </p:txBody>
      </p:sp>
      <p:sp>
        <p:nvSpPr>
          <p:cNvPr id="4" name="Espace réservé du numéro de diapositive 3"/>
          <p:cNvSpPr>
            <a:spLocks noGrp="1"/>
          </p:cNvSpPr>
          <p:nvPr>
            <p:ph type="sldNum" sz="quarter" idx="5"/>
          </p:nvPr>
        </p:nvSpPr>
        <p:spPr/>
        <p:txBody>
          <a:bodyPr/>
          <a:lstStyle/>
          <a:p>
            <a:fld id="{5F6FAF43-2470-49D2-973B-F1E268166A57}" type="slidenum">
              <a:rPr lang="en-US" smtClean="0"/>
              <a:pPr/>
              <a:t>9</a:t>
            </a:fld>
            <a:endParaRPr lang="en-US"/>
          </a:p>
        </p:txBody>
      </p:sp>
    </p:spTree>
    <p:extLst>
      <p:ext uri="{BB962C8B-B14F-4D97-AF65-F5344CB8AC3E}">
        <p14:creationId xmlns:p14="http://schemas.microsoft.com/office/powerpoint/2010/main" val="5464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 name="Image 1" descr="CD12-24_EDUCALOI_Powerpoint «Corpo»-Fond jeunesse orange.jpg">
            <a:extLst>
              <a:ext uri="{FF2B5EF4-FFF2-40B4-BE49-F238E27FC236}">
                <a16:creationId xmlns:a16="http://schemas.microsoft.com/office/drawing/2014/main" id="{A495E0F2-C4E2-4064-95DD-1CD5B1CA7B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28" y="1"/>
            <a:ext cx="8573671" cy="6858000"/>
          </a:xfrm>
          <a:prstGeom prst="rect">
            <a:avLst/>
          </a:prstGeom>
        </p:spPr>
      </p:pic>
    </p:spTree>
    <p:extLst>
      <p:ext uri="{BB962C8B-B14F-4D97-AF65-F5344CB8AC3E}">
        <p14:creationId xmlns:p14="http://schemas.microsoft.com/office/powerpoint/2010/main" val="401248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77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fld id="{38AE49C3-7C96-2F4E-91CF-0A5223874369}" type="datetimeFigureOut">
              <a:rPr lang="fr-FR" smtClean="0"/>
              <a:pPr/>
              <a:t>30/09/2020</a:t>
            </a:fld>
            <a:endParaRPr lang="fr-F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fld id="{EBD6CA5A-E53A-2D4A-8A06-E4989A7DF9FB}" type="slidenum">
              <a:rPr lang="fr-FR" smtClean="0"/>
              <a:pPr/>
              <a:t>‹N°›</a:t>
            </a:fld>
            <a:endParaRPr lang="fr-FR"/>
          </a:p>
        </p:txBody>
      </p:sp>
    </p:spTree>
    <p:extLst>
      <p:ext uri="{BB962C8B-B14F-4D97-AF65-F5344CB8AC3E}">
        <p14:creationId xmlns:p14="http://schemas.microsoft.com/office/powerpoint/2010/main" val="23940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7" name="Image 6" descr="CD12-24_EDUCALOI_Powerpoint «Corpo»-Fond jeunesse orange.jpg">
            <a:extLst>
              <a:ext uri="{FF2B5EF4-FFF2-40B4-BE49-F238E27FC236}">
                <a16:creationId xmlns:a16="http://schemas.microsoft.com/office/drawing/2014/main" id="{33D9B237-71E4-4385-99AB-2D82C724C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28" y="1"/>
            <a:ext cx="8573671" cy="6858000"/>
          </a:xfrm>
          <a:prstGeom prst="rect">
            <a:avLst/>
          </a:prstGeom>
        </p:spPr>
      </p:pic>
    </p:spTree>
    <p:extLst>
      <p:ext uri="{BB962C8B-B14F-4D97-AF65-F5344CB8AC3E}">
        <p14:creationId xmlns:p14="http://schemas.microsoft.com/office/powerpoint/2010/main" val="2843777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titre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A"/>
          </a:p>
        </p:txBody>
      </p:sp>
      <p:pic>
        <p:nvPicPr>
          <p:cNvPr id="4" name="Image 3" descr="CD12-24_EDUCALOI_Powerpoint «Corpo»-Fond jeunesse orang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528" y="1"/>
            <a:ext cx="8573671" cy="6858000"/>
          </a:xfrm>
          <a:prstGeom prst="rect">
            <a:avLst/>
          </a:prstGeom>
        </p:spPr>
      </p:pic>
      <p:pic>
        <p:nvPicPr>
          <p:cNvPr id="5" name="Image 4" descr="CD12-24_EDUCALOI_Powerpoint «Corpo»-Fond jeunesse orange.jpg">
            <a:extLst>
              <a:ext uri="{FF2B5EF4-FFF2-40B4-BE49-F238E27FC236}">
                <a16:creationId xmlns:a16="http://schemas.microsoft.com/office/drawing/2014/main" id="{803D53D3-1ECF-4829-B636-286AEA0D8CB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5528" y="1"/>
            <a:ext cx="8573671" cy="6858000"/>
          </a:xfrm>
          <a:prstGeom prst="rect">
            <a:avLst/>
          </a:prstGeom>
        </p:spPr>
      </p:pic>
    </p:spTree>
    <p:extLst>
      <p:ext uri="{BB962C8B-B14F-4D97-AF65-F5344CB8AC3E}">
        <p14:creationId xmlns:p14="http://schemas.microsoft.com/office/powerpoint/2010/main" val="17350441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6.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4.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3.xml"/><Relationship Id="rId7" Type="http://schemas.openxmlformats.org/officeDocument/2006/relationships/notesSlide" Target="../notesSlides/notesSlide18.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9.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jpe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4.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3.jpeg"/><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14.png"/><Relationship Id="rId4" Type="http://schemas.openxmlformats.org/officeDocument/2006/relationships/tags" Target="../tags/tag93.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2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9.xml"/><Relationship Id="rId7" Type="http://schemas.openxmlformats.org/officeDocument/2006/relationships/notesSlide" Target="../notesSlides/notesSlide24.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2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17.xml"/><Relationship Id="rId7" Type="http://schemas.openxmlformats.org/officeDocument/2006/relationships/notesSlide" Target="../notesSlides/notesSlide26.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2.xml"/><Relationship Id="rId5" Type="http://schemas.openxmlformats.org/officeDocument/2006/relationships/tags" Target="../tags/tag119.xml"/><Relationship Id="rId4" Type="http://schemas.openxmlformats.org/officeDocument/2006/relationships/tags" Target="../tags/tag118.xml"/></Relationships>
</file>

<file path=ppt/slides/_rels/slide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notesSlide" Target="../notesSlides/notesSlide2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tags" Target="../tags/tag123.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27.xml"/><Relationship Id="rId7" Type="http://schemas.openxmlformats.org/officeDocument/2006/relationships/notesSlide" Target="../notesSlides/notesSlide28.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tags" Target="../tags/tag128.xml"/></Relationships>
</file>

<file path=ppt/slides/_rels/slide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notesSlide" Target="../notesSlides/notesSlide29.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2.xml"/><Relationship Id="rId5" Type="http://schemas.openxmlformats.org/officeDocument/2006/relationships/tags" Target="../tags/tag134.xml"/><Relationship Id="rId4" Type="http://schemas.openxmlformats.org/officeDocument/2006/relationships/tags" Target="../tags/tag133.xm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23.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3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24.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8.xml"/><Relationship Id="rId7" Type="http://schemas.openxmlformats.org/officeDocument/2006/relationships/slideLayout" Target="../slideLayouts/slideLayout2.xml"/><Relationship Id="rId12" Type="http://schemas.openxmlformats.org/officeDocument/2006/relationships/image" Target="../media/image11.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0.jpeg"/><Relationship Id="rId5" Type="http://schemas.openxmlformats.org/officeDocument/2006/relationships/tags" Target="../tags/tag30.xml"/><Relationship Id="rId10" Type="http://schemas.openxmlformats.org/officeDocument/2006/relationships/image" Target="../media/image9.png"/><Relationship Id="rId4" Type="http://schemas.openxmlformats.org/officeDocument/2006/relationships/tags" Target="../tags/tag29.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8.xml"/><Relationship Id="rId7" Type="http://schemas.openxmlformats.org/officeDocument/2006/relationships/notesSlide" Target="../notesSlides/notesSlide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7.xml"/><Relationship Id="rId7" Type="http://schemas.openxmlformats.org/officeDocument/2006/relationships/notesSlide" Target="../notesSlides/notesSlide9.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37">
            <a:extLst>
              <a:ext uri="{FF2B5EF4-FFF2-40B4-BE49-F238E27FC236}">
                <a16:creationId xmlns:a16="http://schemas.microsoft.com/office/drawing/2014/main" id="{17BCEA21-4ED7-4DA3-95E6-D24F38841C5B}"/>
              </a:ext>
            </a:extLst>
          </p:cNvPr>
          <p:cNvSpPr/>
          <p:nvPr>
            <p:custDataLst>
              <p:tags r:id="rId1"/>
            </p:custDataLst>
          </p:nvPr>
        </p:nvSpPr>
        <p:spPr>
          <a:xfrm>
            <a:off x="4880598" y="3914341"/>
            <a:ext cx="2383030" cy="512358"/>
          </a:xfrm>
          <a:prstGeom prst="roundRect">
            <a:avLst/>
          </a:prstGeom>
          <a:solidFill>
            <a:srgbClr val="B2B2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Arial"/>
              <a:cs typeface="Arial"/>
            </a:endParaRPr>
          </a:p>
        </p:txBody>
      </p:sp>
      <p:sp>
        <p:nvSpPr>
          <p:cNvPr id="15" name="ZoneTexte 14">
            <a:extLst>
              <a:ext uri="{FF2B5EF4-FFF2-40B4-BE49-F238E27FC236}">
                <a16:creationId xmlns:a16="http://schemas.microsoft.com/office/drawing/2014/main" id="{8B6BA5D0-4648-4E81-A36F-6BFE83B5173F}"/>
              </a:ext>
            </a:extLst>
          </p:cNvPr>
          <p:cNvSpPr txBox="1"/>
          <p:nvPr>
            <p:custDataLst>
              <p:tags r:id="rId2"/>
            </p:custDataLst>
          </p:nvPr>
        </p:nvSpPr>
        <p:spPr>
          <a:xfrm flipH="1">
            <a:off x="4907336" y="3970465"/>
            <a:ext cx="1799011" cy="400110"/>
          </a:xfrm>
          <a:prstGeom prst="rect">
            <a:avLst/>
          </a:prstGeom>
          <a:noFill/>
        </p:spPr>
        <p:txBody>
          <a:bodyPr wrap="square" rtlCol="0" anchor="t">
            <a:spAutoFit/>
          </a:bodyPr>
          <a:lstStyle/>
          <a:p>
            <a:r>
              <a:rPr lang="fr-FR" sz="2000">
                <a:latin typeface="Arial"/>
                <a:cs typeface="Arial"/>
              </a:rPr>
              <a:t>Que faire?</a:t>
            </a:r>
          </a:p>
        </p:txBody>
      </p:sp>
      <p:sp>
        <p:nvSpPr>
          <p:cNvPr id="16" name="Larme 15">
            <a:extLst>
              <a:ext uri="{FF2B5EF4-FFF2-40B4-BE49-F238E27FC236}">
                <a16:creationId xmlns:a16="http://schemas.microsoft.com/office/drawing/2014/main" id="{D3F9457F-1075-486E-831A-4CF854A2CDF0}"/>
              </a:ext>
            </a:extLst>
          </p:cNvPr>
          <p:cNvSpPr/>
          <p:nvPr>
            <p:custDataLst>
              <p:tags r:id="rId3"/>
            </p:custDataLst>
          </p:nvPr>
        </p:nvSpPr>
        <p:spPr>
          <a:xfrm rot="5400000">
            <a:off x="941454" y="1644782"/>
            <a:ext cx="3657600" cy="3393942"/>
          </a:xfrm>
          <a:prstGeom prst="teardrop">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Arial"/>
              <a:cs typeface="Arial"/>
            </a:endParaRPr>
          </a:p>
        </p:txBody>
      </p:sp>
      <p:sp>
        <p:nvSpPr>
          <p:cNvPr id="17" name="ZoneTexte 16">
            <a:extLst>
              <a:ext uri="{FF2B5EF4-FFF2-40B4-BE49-F238E27FC236}">
                <a16:creationId xmlns:a16="http://schemas.microsoft.com/office/drawing/2014/main" id="{0C4A7547-C592-4F57-AADB-847D72957579}"/>
              </a:ext>
            </a:extLst>
          </p:cNvPr>
          <p:cNvSpPr txBox="1"/>
          <p:nvPr>
            <p:custDataLst>
              <p:tags r:id="rId4"/>
            </p:custDataLst>
          </p:nvPr>
        </p:nvSpPr>
        <p:spPr>
          <a:xfrm>
            <a:off x="1480377" y="2412772"/>
            <a:ext cx="2579754" cy="1754326"/>
          </a:xfrm>
          <a:prstGeom prst="rect">
            <a:avLst/>
          </a:prstGeom>
          <a:noFill/>
          <a:ln>
            <a:noFill/>
          </a:ln>
        </p:spPr>
        <p:txBody>
          <a:bodyPr wrap="square" rtlCol="0" anchor="t">
            <a:spAutoFit/>
          </a:bodyPr>
          <a:lstStyle/>
          <a:p>
            <a:pPr algn="ctr"/>
            <a:r>
              <a:rPr lang="fr-CA" sz="5400">
                <a:ln w="18415" cmpd="sng">
                  <a:solidFill>
                    <a:srgbClr val="F79646">
                      <a:lumMod val="75000"/>
                    </a:srgbClr>
                  </a:solidFill>
                  <a:prstDash val="solid"/>
                </a:ln>
                <a:latin typeface="Arial"/>
                <a:cs typeface="Arial"/>
              </a:rPr>
              <a:t>Internet et la loi</a:t>
            </a:r>
            <a:endParaRPr lang="fr-CA" sz="5400">
              <a:ln w="18415" cmpd="sng">
                <a:solidFill>
                  <a:srgbClr val="F79646">
                    <a:lumMod val="75000"/>
                  </a:srgbClr>
                </a:solidFill>
                <a:prstDash val="solid"/>
              </a:ln>
              <a:latin typeface="Arial"/>
              <a:cs typeface="Arial" panose="020B0604020202020204" pitchFamily="34" charset="0"/>
            </a:endParaRPr>
          </a:p>
        </p:txBody>
      </p:sp>
      <p:sp>
        <p:nvSpPr>
          <p:cNvPr id="18" name="Rectangle à coins arrondis 27">
            <a:extLst>
              <a:ext uri="{FF2B5EF4-FFF2-40B4-BE49-F238E27FC236}">
                <a16:creationId xmlns:a16="http://schemas.microsoft.com/office/drawing/2014/main" id="{1CA9C39C-A39B-472E-B57B-73FB6B98594F}"/>
              </a:ext>
            </a:extLst>
          </p:cNvPr>
          <p:cNvSpPr/>
          <p:nvPr>
            <p:custDataLst>
              <p:tags r:id="rId5"/>
            </p:custDataLst>
          </p:nvPr>
        </p:nvSpPr>
        <p:spPr>
          <a:xfrm>
            <a:off x="4907336" y="3114689"/>
            <a:ext cx="2383030" cy="528534"/>
          </a:xfrm>
          <a:prstGeom prst="roundRect">
            <a:avLst/>
          </a:prstGeom>
          <a:solidFill>
            <a:srgbClr val="B2B2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Arial"/>
              <a:cs typeface="Arial"/>
            </a:endParaRPr>
          </a:p>
        </p:txBody>
      </p:sp>
      <p:sp>
        <p:nvSpPr>
          <p:cNvPr id="19" name="Rectangle à coins arrondis 34">
            <a:extLst>
              <a:ext uri="{FF2B5EF4-FFF2-40B4-BE49-F238E27FC236}">
                <a16:creationId xmlns:a16="http://schemas.microsoft.com/office/drawing/2014/main" id="{DD23AD79-5666-420B-A1C1-6315EE9F44BC}"/>
              </a:ext>
            </a:extLst>
          </p:cNvPr>
          <p:cNvSpPr/>
          <p:nvPr>
            <p:custDataLst>
              <p:tags r:id="rId6"/>
            </p:custDataLst>
          </p:nvPr>
        </p:nvSpPr>
        <p:spPr>
          <a:xfrm>
            <a:off x="4880598" y="2352689"/>
            <a:ext cx="2383030" cy="523232"/>
          </a:xfrm>
          <a:prstGeom prst="roundRect">
            <a:avLst/>
          </a:prstGeom>
          <a:solidFill>
            <a:srgbClr val="B2B2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Arial"/>
              <a:cs typeface="Arial"/>
            </a:endParaRPr>
          </a:p>
        </p:txBody>
      </p:sp>
      <p:sp>
        <p:nvSpPr>
          <p:cNvPr id="20" name="Rectangle à coins arrondis 36">
            <a:extLst>
              <a:ext uri="{FF2B5EF4-FFF2-40B4-BE49-F238E27FC236}">
                <a16:creationId xmlns:a16="http://schemas.microsoft.com/office/drawing/2014/main" id="{47272B9E-B0B0-48CC-B547-D66AEA08E726}"/>
              </a:ext>
            </a:extLst>
          </p:cNvPr>
          <p:cNvSpPr/>
          <p:nvPr>
            <p:custDataLst>
              <p:tags r:id="rId7"/>
            </p:custDataLst>
          </p:nvPr>
        </p:nvSpPr>
        <p:spPr>
          <a:xfrm>
            <a:off x="4895716" y="1600574"/>
            <a:ext cx="2383030" cy="523232"/>
          </a:xfrm>
          <a:prstGeom prst="roundRect">
            <a:avLst/>
          </a:prstGeom>
          <a:solidFill>
            <a:srgbClr val="B2B2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Arial"/>
              <a:cs typeface="Arial"/>
            </a:endParaRPr>
          </a:p>
        </p:txBody>
      </p:sp>
      <p:sp>
        <p:nvSpPr>
          <p:cNvPr id="21" name="ZoneTexte 20">
            <a:extLst>
              <a:ext uri="{FF2B5EF4-FFF2-40B4-BE49-F238E27FC236}">
                <a16:creationId xmlns:a16="http://schemas.microsoft.com/office/drawing/2014/main" id="{4B94A258-56E3-4A57-A50D-D9C997297CE5}"/>
              </a:ext>
            </a:extLst>
          </p:cNvPr>
          <p:cNvSpPr txBox="1"/>
          <p:nvPr>
            <p:custDataLst>
              <p:tags r:id="rId8"/>
            </p:custDataLst>
          </p:nvPr>
        </p:nvSpPr>
        <p:spPr>
          <a:xfrm>
            <a:off x="4895716" y="3182167"/>
            <a:ext cx="2383030" cy="400110"/>
          </a:xfrm>
          <a:prstGeom prst="rect">
            <a:avLst/>
          </a:prstGeom>
          <a:noFill/>
        </p:spPr>
        <p:txBody>
          <a:bodyPr wrap="square" rtlCol="0" anchor="t">
            <a:spAutoFit/>
          </a:bodyPr>
          <a:lstStyle/>
          <a:p>
            <a:r>
              <a:rPr lang="fr-FR" sz="2000">
                <a:latin typeface="Arial"/>
                <a:cs typeface="Arial"/>
              </a:rPr>
              <a:t>Permis ou interdit?</a:t>
            </a:r>
            <a:endParaRPr lang="fr-CA" sz="2000">
              <a:solidFill>
                <a:prstClr val="white"/>
              </a:solidFill>
              <a:latin typeface="Arial"/>
              <a:cs typeface="Arial"/>
            </a:endParaRPr>
          </a:p>
        </p:txBody>
      </p:sp>
      <p:sp>
        <p:nvSpPr>
          <p:cNvPr id="22" name="ZoneTexte 21">
            <a:extLst>
              <a:ext uri="{FF2B5EF4-FFF2-40B4-BE49-F238E27FC236}">
                <a16:creationId xmlns:a16="http://schemas.microsoft.com/office/drawing/2014/main" id="{724F731C-D1B6-417D-83F4-5C4E74B53C42}"/>
              </a:ext>
            </a:extLst>
          </p:cNvPr>
          <p:cNvSpPr txBox="1"/>
          <p:nvPr>
            <p:custDataLst>
              <p:tags r:id="rId9"/>
            </p:custDataLst>
          </p:nvPr>
        </p:nvSpPr>
        <p:spPr>
          <a:xfrm>
            <a:off x="4880598" y="1650772"/>
            <a:ext cx="1206633" cy="400110"/>
          </a:xfrm>
          <a:prstGeom prst="rect">
            <a:avLst/>
          </a:prstGeom>
          <a:noFill/>
        </p:spPr>
        <p:txBody>
          <a:bodyPr wrap="square" rtlCol="0" anchor="t">
            <a:spAutoFit/>
          </a:bodyPr>
          <a:lstStyle/>
          <a:p>
            <a:r>
              <a:rPr lang="fr-FR" sz="2000">
                <a:latin typeface="Arial"/>
                <a:cs typeface="Arial"/>
              </a:rPr>
              <a:t>La loi?</a:t>
            </a:r>
            <a:endParaRPr lang="fr-CA" sz="2000">
              <a:solidFill>
                <a:prstClr val="white"/>
              </a:solidFill>
              <a:latin typeface="Arial"/>
              <a:cs typeface="Arial"/>
            </a:endParaRPr>
          </a:p>
        </p:txBody>
      </p:sp>
      <p:sp>
        <p:nvSpPr>
          <p:cNvPr id="23" name="ZoneTexte 22">
            <a:extLst>
              <a:ext uri="{FF2B5EF4-FFF2-40B4-BE49-F238E27FC236}">
                <a16:creationId xmlns:a16="http://schemas.microsoft.com/office/drawing/2014/main" id="{0A7B86F8-3C9F-4397-BA2E-93A03D81B83B}"/>
              </a:ext>
            </a:extLst>
          </p:cNvPr>
          <p:cNvSpPr txBox="1"/>
          <p:nvPr>
            <p:custDataLst>
              <p:tags r:id="rId10"/>
            </p:custDataLst>
          </p:nvPr>
        </p:nvSpPr>
        <p:spPr>
          <a:xfrm>
            <a:off x="4907336" y="2402024"/>
            <a:ext cx="1890634" cy="400110"/>
          </a:xfrm>
          <a:prstGeom prst="rect">
            <a:avLst/>
          </a:prstGeom>
          <a:noFill/>
        </p:spPr>
        <p:txBody>
          <a:bodyPr wrap="square" rtlCol="0" anchor="t">
            <a:spAutoFit/>
          </a:bodyPr>
          <a:lstStyle/>
          <a:p>
            <a:pPr defTabSz="914400"/>
            <a:r>
              <a:rPr lang="fr-FR" sz="2000">
                <a:latin typeface="Arial"/>
                <a:cs typeface="Arial"/>
              </a:rPr>
              <a:t>Internet?</a:t>
            </a:r>
            <a:endParaRPr lang="fr-CA" sz="2000">
              <a:latin typeface="Arial"/>
              <a:cs typeface="Arial"/>
            </a:endParaRPr>
          </a:p>
        </p:txBody>
      </p:sp>
      <p:sp>
        <p:nvSpPr>
          <p:cNvPr id="12" name="Rectangle à coins arrondis 37">
            <a:extLst>
              <a:ext uri="{FF2B5EF4-FFF2-40B4-BE49-F238E27FC236}">
                <a16:creationId xmlns:a16="http://schemas.microsoft.com/office/drawing/2014/main" id="{74FB3A66-6AC7-41C0-86B9-B8BA4F02B34C}"/>
              </a:ext>
            </a:extLst>
          </p:cNvPr>
          <p:cNvSpPr/>
          <p:nvPr>
            <p:custDataLst>
              <p:tags r:id="rId11"/>
            </p:custDataLst>
          </p:nvPr>
        </p:nvSpPr>
        <p:spPr>
          <a:xfrm>
            <a:off x="4907336" y="4736721"/>
            <a:ext cx="2392421" cy="512357"/>
          </a:xfrm>
          <a:prstGeom prst="roundRect">
            <a:avLst/>
          </a:prstGeom>
          <a:solidFill>
            <a:srgbClr val="B2B2B2"/>
          </a:solidFill>
          <a:ln w="25400" cap="flat" cmpd="sng" algn="ctr">
            <a:noFill/>
            <a:prstDash val="solid"/>
          </a:ln>
          <a:effectLst/>
        </p:spPr>
        <p:txBody>
          <a:bodyPr rtlCol="0" anchor="ctr"/>
          <a:lstStyle/>
          <a:p>
            <a:pPr>
              <a:defRPr/>
            </a:pPr>
            <a:r>
              <a:rPr lang="fr-CA" sz="2000" kern="0">
                <a:solidFill>
                  <a:srgbClr val="000000"/>
                </a:solidFill>
                <a:latin typeface="Arial"/>
                <a:cs typeface="Arial"/>
              </a:rPr>
              <a:t>Notre charte</a:t>
            </a:r>
            <a:endParaRPr lang="fr-CA" sz="1800" b="0" i="0" u="none" strike="noStrike" kern="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3570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A5B521-D2EA-4E1E-A35D-BB0E5781A35E}"/>
              </a:ext>
            </a:extLst>
          </p:cNvPr>
          <p:cNvSpPr txBox="1"/>
          <p:nvPr>
            <p:custDataLst>
              <p:tags r:id="rId1"/>
            </p:custDataLst>
          </p:nvPr>
        </p:nvSpPr>
        <p:spPr>
          <a:xfrm>
            <a:off x="365759" y="700929"/>
            <a:ext cx="620485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a:latin typeface="Arial"/>
                <a:cs typeface="Calibri"/>
              </a:rPr>
              <a:t>Criminel… Qu’est-ce que ça veut dire?</a:t>
            </a:r>
          </a:p>
        </p:txBody>
      </p:sp>
      <p:sp>
        <p:nvSpPr>
          <p:cNvPr id="4" name="ZoneTexte 3">
            <a:extLst>
              <a:ext uri="{FF2B5EF4-FFF2-40B4-BE49-F238E27FC236}">
                <a16:creationId xmlns:a16="http://schemas.microsoft.com/office/drawing/2014/main" id="{F2932B44-79BB-4236-8603-7E7F53C2171E}"/>
              </a:ext>
            </a:extLst>
          </p:cNvPr>
          <p:cNvSpPr txBox="1"/>
          <p:nvPr>
            <p:custDataLst>
              <p:tags r:id="rId2"/>
            </p:custDataLst>
          </p:nvPr>
        </p:nvSpPr>
        <p:spPr>
          <a:xfrm>
            <a:off x="365759" y="2303812"/>
            <a:ext cx="7184571" cy="430887"/>
          </a:xfrm>
          <a:prstGeom prst="rect">
            <a:avLst/>
          </a:prstGeom>
          <a:noFill/>
        </p:spPr>
        <p:txBody>
          <a:bodyPr wrap="square" rtlCol="0" anchor="t">
            <a:spAutoFit/>
          </a:bodyPr>
          <a:lstStyle/>
          <a:p>
            <a:r>
              <a:rPr lang="fr-CA" sz="2200">
                <a:latin typeface="Arial"/>
                <a:cs typeface="Arial"/>
              </a:rPr>
              <a:t>Ce n’est pas parce que c’est interdit que c’est criminel!</a:t>
            </a:r>
            <a:endParaRPr lang="en-CA" sz="2200">
              <a:latin typeface="Arial"/>
              <a:cs typeface="Arial"/>
            </a:endParaRPr>
          </a:p>
        </p:txBody>
      </p:sp>
      <p:pic>
        <p:nvPicPr>
          <p:cNvPr id="5" name="Image 4">
            <a:extLst>
              <a:ext uri="{FF2B5EF4-FFF2-40B4-BE49-F238E27FC236}">
                <a16:creationId xmlns:a16="http://schemas.microsoft.com/office/drawing/2014/main" id="{2D6560C3-CA14-4800-B04E-4AC74B352812}"/>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2651367" y="2734699"/>
            <a:ext cx="3841265" cy="3827411"/>
          </a:xfrm>
          <a:prstGeom prst="rect">
            <a:avLst/>
          </a:prstGeom>
        </p:spPr>
      </p:pic>
    </p:spTree>
    <p:extLst>
      <p:ext uri="{BB962C8B-B14F-4D97-AF65-F5344CB8AC3E}">
        <p14:creationId xmlns:p14="http://schemas.microsoft.com/office/powerpoint/2010/main" val="107791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61D0E-C93B-4DBF-9223-ED4344E1D87A}"/>
              </a:ext>
            </a:extLst>
          </p:cNvPr>
          <p:cNvSpPr/>
          <p:nvPr>
            <p:custDataLst>
              <p:tags r:id="rId1"/>
            </p:custDataLst>
          </p:nvPr>
        </p:nvSpPr>
        <p:spPr>
          <a:xfrm>
            <a:off x="156118" y="550854"/>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653F70EC-7BB3-4201-B9CE-A186CC496C75}"/>
              </a:ext>
            </a:extLst>
          </p:cNvPr>
          <p:cNvSpPr txBox="1"/>
          <p:nvPr>
            <p:custDataLst>
              <p:tags r:id="rId2"/>
            </p:custDataLst>
          </p:nvPr>
        </p:nvSpPr>
        <p:spPr>
          <a:xfrm>
            <a:off x="156118" y="1261755"/>
            <a:ext cx="7292898" cy="584775"/>
          </a:xfrm>
          <a:prstGeom prst="rect">
            <a:avLst/>
          </a:prstGeom>
          <a:noFill/>
        </p:spPr>
        <p:txBody>
          <a:bodyPr wrap="square" rtlCol="0" anchor="t">
            <a:spAutoFit/>
          </a:bodyPr>
          <a:lstStyle/>
          <a:p>
            <a:r>
              <a:rPr lang="fr-CA" sz="3200">
                <a:latin typeface="Arial"/>
                <a:cs typeface="Arial"/>
              </a:rPr>
              <a:t>1. La cyberintimidation</a:t>
            </a:r>
          </a:p>
        </p:txBody>
      </p:sp>
      <p:sp>
        <p:nvSpPr>
          <p:cNvPr id="4" name="ZoneTexte 3">
            <a:extLst>
              <a:ext uri="{FF2B5EF4-FFF2-40B4-BE49-F238E27FC236}">
                <a16:creationId xmlns:a16="http://schemas.microsoft.com/office/drawing/2014/main" id="{74FB4DD8-A6BC-4732-BE6B-2BB6793C4A23}"/>
              </a:ext>
            </a:extLst>
          </p:cNvPr>
          <p:cNvSpPr txBox="1"/>
          <p:nvPr>
            <p:custDataLst>
              <p:tags r:id="rId3"/>
            </p:custDataLst>
          </p:nvPr>
        </p:nvSpPr>
        <p:spPr>
          <a:xfrm>
            <a:off x="322110" y="1906405"/>
            <a:ext cx="7002328" cy="830997"/>
          </a:xfrm>
          <a:prstGeom prst="rect">
            <a:avLst/>
          </a:prstGeom>
          <a:noFill/>
        </p:spPr>
        <p:txBody>
          <a:bodyPr wrap="square" rtlCol="0" anchor="t">
            <a:spAutoFit/>
          </a:bodyPr>
          <a:lstStyle/>
          <a:p>
            <a:r>
              <a:rPr lang="fr-CA" sz="2400">
                <a:latin typeface="Arial"/>
                <a:cs typeface="Arial"/>
              </a:rPr>
              <a:t>Peux-tu nommer des gestes liés à l’intimidation et à la cyberintimidation?</a:t>
            </a:r>
          </a:p>
        </p:txBody>
      </p:sp>
      <p:graphicFrame>
        <p:nvGraphicFramePr>
          <p:cNvPr id="5" name="Tableau 5">
            <a:extLst>
              <a:ext uri="{FF2B5EF4-FFF2-40B4-BE49-F238E27FC236}">
                <a16:creationId xmlns:a16="http://schemas.microsoft.com/office/drawing/2014/main" id="{E35B4B85-87D1-4557-8168-97FEBD8EDDEC}"/>
              </a:ext>
            </a:extLst>
          </p:cNvPr>
          <p:cNvGraphicFramePr>
            <a:graphicFrameLocks noGrp="1"/>
          </p:cNvGraphicFramePr>
          <p:nvPr>
            <p:custDataLst>
              <p:tags r:id="rId4"/>
            </p:custDataLst>
            <p:extLst>
              <p:ext uri="{D42A27DB-BD31-4B8C-83A1-F6EECF244321}">
                <p14:modId xmlns:p14="http://schemas.microsoft.com/office/powerpoint/2010/main" val="3583284598"/>
              </p:ext>
            </p:extLst>
          </p:nvPr>
        </p:nvGraphicFramePr>
        <p:xfrm>
          <a:off x="322110" y="2860767"/>
          <a:ext cx="8390815" cy="3458754"/>
        </p:xfrm>
        <a:graphic>
          <a:graphicData uri="http://schemas.openxmlformats.org/drawingml/2006/table">
            <a:tbl>
              <a:tblPr firstRow="1" bandRow="1">
                <a:tableStyleId>{5C22544A-7EE6-4342-B048-85BDC9FD1C3A}</a:tableStyleId>
              </a:tblPr>
              <a:tblGrid>
                <a:gridCol w="8390815">
                  <a:extLst>
                    <a:ext uri="{9D8B030D-6E8A-4147-A177-3AD203B41FA5}">
                      <a16:colId xmlns:a16="http://schemas.microsoft.com/office/drawing/2014/main" val="453778468"/>
                    </a:ext>
                  </a:extLst>
                </a:gridCol>
              </a:tblGrid>
              <a:tr h="3458754">
                <a:tc>
                  <a:txBody>
                    <a:bodyPr/>
                    <a:lstStyle/>
                    <a:p>
                      <a:endParaRPr lang="fr-CA"/>
                    </a:p>
                  </a:txBody>
                  <a:tcPr>
                    <a:solidFill>
                      <a:schemeClr val="bg1">
                        <a:lumMod val="85000"/>
                      </a:schemeClr>
                    </a:solidFill>
                  </a:tcPr>
                </a:tc>
                <a:extLst>
                  <a:ext uri="{0D108BD9-81ED-4DB2-BD59-A6C34878D82A}">
                    <a16:rowId xmlns:a16="http://schemas.microsoft.com/office/drawing/2014/main" val="1799358552"/>
                  </a:ext>
                </a:extLst>
              </a:tr>
            </a:tbl>
          </a:graphicData>
        </a:graphic>
      </p:graphicFrame>
    </p:spTree>
    <p:extLst>
      <p:ext uri="{BB962C8B-B14F-4D97-AF65-F5344CB8AC3E}">
        <p14:creationId xmlns:p14="http://schemas.microsoft.com/office/powerpoint/2010/main" val="48017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15D9B6-5613-4D3A-B82C-D5F369400360}"/>
              </a:ext>
            </a:extLst>
          </p:cNvPr>
          <p:cNvSpPr/>
          <p:nvPr>
            <p:custDataLst>
              <p:tags r:id="rId1"/>
            </p:custDataLst>
          </p:nvPr>
        </p:nvSpPr>
        <p:spPr>
          <a:xfrm>
            <a:off x="178420" y="926143"/>
            <a:ext cx="8051180" cy="523220"/>
          </a:xfrm>
          <a:prstGeom prst="rect">
            <a:avLst/>
          </a:prstGeom>
        </p:spPr>
        <p:txBody>
          <a:bodyPr wrap="square">
            <a:spAutoFit/>
          </a:bodyPr>
          <a:lstStyle/>
          <a:p>
            <a:r>
              <a:rPr lang="fr-CA" sz="2800">
                <a:solidFill>
                  <a:schemeClr val="accent6"/>
                </a:solidFill>
              </a:rPr>
              <a:t>Qu’est-ce qu’il est interdit de faire sur internet?</a:t>
            </a:r>
          </a:p>
        </p:txBody>
      </p:sp>
      <p:sp>
        <p:nvSpPr>
          <p:cNvPr id="4" name="ZoneTexte 3">
            <a:extLst>
              <a:ext uri="{FF2B5EF4-FFF2-40B4-BE49-F238E27FC236}">
                <a16:creationId xmlns:a16="http://schemas.microsoft.com/office/drawing/2014/main" id="{A4486245-8159-417B-99B3-77DA21CC0AAB}"/>
              </a:ext>
            </a:extLst>
          </p:cNvPr>
          <p:cNvSpPr txBox="1"/>
          <p:nvPr>
            <p:custDataLst>
              <p:tags r:id="rId2"/>
            </p:custDataLst>
          </p:nvPr>
        </p:nvSpPr>
        <p:spPr>
          <a:xfrm>
            <a:off x="156118" y="1761893"/>
            <a:ext cx="7292898" cy="584775"/>
          </a:xfrm>
          <a:prstGeom prst="rect">
            <a:avLst/>
          </a:prstGeom>
          <a:noFill/>
        </p:spPr>
        <p:txBody>
          <a:bodyPr wrap="square" rtlCol="0">
            <a:spAutoFit/>
          </a:bodyPr>
          <a:lstStyle/>
          <a:p>
            <a:r>
              <a:rPr lang="fr-CA" sz="3200" b="1"/>
              <a:t>1. La cyberintimidation</a:t>
            </a:r>
          </a:p>
        </p:txBody>
      </p:sp>
      <p:sp>
        <p:nvSpPr>
          <p:cNvPr id="6" name="Rectangle 5">
            <a:extLst>
              <a:ext uri="{FF2B5EF4-FFF2-40B4-BE49-F238E27FC236}">
                <a16:creationId xmlns:a16="http://schemas.microsoft.com/office/drawing/2014/main" id="{632BDEC4-1DB9-4B13-ADAE-42241D4608C5}"/>
              </a:ext>
            </a:extLst>
          </p:cNvPr>
          <p:cNvSpPr/>
          <p:nvPr>
            <p:custDataLst>
              <p:tags r:id="rId3"/>
            </p:custDataLst>
          </p:nvPr>
        </p:nvSpPr>
        <p:spPr>
          <a:xfrm>
            <a:off x="368473" y="2616523"/>
            <a:ext cx="2911374" cy="584775"/>
          </a:xfrm>
          <a:prstGeom prst="rect">
            <a:avLst/>
          </a:prstGeom>
        </p:spPr>
        <p:txBody>
          <a:bodyPr wrap="none">
            <a:spAutoFit/>
          </a:bodyPr>
          <a:lstStyle/>
          <a:p>
            <a:r>
              <a:rPr lang="fr-CA" sz="3200"/>
              <a:t>1.1 Les menaces</a:t>
            </a:r>
          </a:p>
        </p:txBody>
      </p:sp>
      <p:sp>
        <p:nvSpPr>
          <p:cNvPr id="3" name="ZoneTexte 2">
            <a:extLst>
              <a:ext uri="{FF2B5EF4-FFF2-40B4-BE49-F238E27FC236}">
                <a16:creationId xmlns:a16="http://schemas.microsoft.com/office/drawing/2014/main" id="{37E1ED15-ED77-4468-B474-54EE68558EF1}"/>
              </a:ext>
            </a:extLst>
          </p:cNvPr>
          <p:cNvSpPr txBox="1"/>
          <p:nvPr>
            <p:custDataLst>
              <p:tags r:id="rId4"/>
            </p:custDataLst>
          </p:nvPr>
        </p:nvSpPr>
        <p:spPr>
          <a:xfrm>
            <a:off x="368061" y="3487947"/>
            <a:ext cx="699889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t>Menacer quelqu'un peut aussi se faire en ligne. </a:t>
            </a:r>
            <a:endParaRPr lang="fr-FR" sz="2400">
              <a:cs typeface="Calibri"/>
            </a:endParaRPr>
          </a:p>
          <a:p>
            <a:r>
              <a:rPr lang="fr-FR" sz="2400">
                <a:cs typeface="Calibri"/>
              </a:rPr>
              <a:t>Crime: menacer de blesser quelqu'un ou son animal, de détruire des objets lui appartenant.</a:t>
            </a:r>
            <a:endParaRPr lang="fr-FR" sz="2400">
              <a:solidFill>
                <a:srgbClr val="FF0000"/>
              </a:solidFill>
            </a:endParaRPr>
          </a:p>
        </p:txBody>
      </p:sp>
    </p:spTree>
    <p:extLst>
      <p:ext uri="{BB962C8B-B14F-4D97-AF65-F5344CB8AC3E}">
        <p14:creationId xmlns:p14="http://schemas.microsoft.com/office/powerpoint/2010/main" val="21329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9093C-082C-4D60-8E6A-04DC6D2AC5BF}"/>
              </a:ext>
            </a:extLst>
          </p:cNvPr>
          <p:cNvSpPr/>
          <p:nvPr>
            <p:custDataLst>
              <p:tags r:id="rId1"/>
            </p:custDataLst>
          </p:nvPr>
        </p:nvSpPr>
        <p:spPr>
          <a:xfrm>
            <a:off x="303111" y="635198"/>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6EAE869B-B22D-4762-B2F2-DB179BF496C0}"/>
              </a:ext>
            </a:extLst>
          </p:cNvPr>
          <p:cNvSpPr txBox="1"/>
          <p:nvPr>
            <p:custDataLst>
              <p:tags r:id="rId2"/>
            </p:custDataLst>
          </p:nvPr>
        </p:nvSpPr>
        <p:spPr>
          <a:xfrm>
            <a:off x="156118" y="1761893"/>
            <a:ext cx="7292898" cy="584775"/>
          </a:xfrm>
          <a:prstGeom prst="rect">
            <a:avLst/>
          </a:prstGeom>
          <a:noFill/>
        </p:spPr>
        <p:txBody>
          <a:bodyPr wrap="square" rtlCol="0" anchor="t">
            <a:spAutoFit/>
          </a:bodyPr>
          <a:lstStyle/>
          <a:p>
            <a:r>
              <a:rPr lang="fr-CA" sz="3200" b="1">
                <a:latin typeface="Arial"/>
                <a:cs typeface="Arial"/>
              </a:rPr>
              <a:t>1. La cyberintimidation</a:t>
            </a:r>
          </a:p>
        </p:txBody>
      </p:sp>
      <p:sp>
        <p:nvSpPr>
          <p:cNvPr id="4" name="ZoneTexte 3">
            <a:extLst>
              <a:ext uri="{FF2B5EF4-FFF2-40B4-BE49-F238E27FC236}">
                <a16:creationId xmlns:a16="http://schemas.microsoft.com/office/drawing/2014/main" id="{76BB223C-8A41-4204-9B12-58CCA52B46A6}"/>
              </a:ext>
            </a:extLst>
          </p:cNvPr>
          <p:cNvSpPr txBox="1"/>
          <p:nvPr>
            <p:custDataLst>
              <p:tags r:id="rId3"/>
            </p:custDataLst>
          </p:nvPr>
        </p:nvSpPr>
        <p:spPr>
          <a:xfrm>
            <a:off x="368487" y="2702560"/>
            <a:ext cx="3916642" cy="584775"/>
          </a:xfrm>
          <a:prstGeom prst="rect">
            <a:avLst/>
          </a:prstGeom>
          <a:noFill/>
        </p:spPr>
        <p:txBody>
          <a:bodyPr wrap="square" rtlCol="0" anchor="t">
            <a:spAutoFit/>
          </a:bodyPr>
          <a:lstStyle/>
          <a:p>
            <a:r>
              <a:rPr lang="fr-CA" sz="3200">
                <a:latin typeface="Arial"/>
                <a:cs typeface="Arial"/>
              </a:rPr>
              <a:t>1.2 Le harcèlement</a:t>
            </a:r>
          </a:p>
        </p:txBody>
      </p:sp>
      <p:sp>
        <p:nvSpPr>
          <p:cNvPr id="5" name="ZoneTexte 4">
            <a:extLst>
              <a:ext uri="{FF2B5EF4-FFF2-40B4-BE49-F238E27FC236}">
                <a16:creationId xmlns:a16="http://schemas.microsoft.com/office/drawing/2014/main" id="{22330D69-7FFB-46D7-91BE-D73BC945B918}"/>
              </a:ext>
            </a:extLst>
          </p:cNvPr>
          <p:cNvSpPr txBox="1"/>
          <p:nvPr>
            <p:custDataLst>
              <p:tags r:id="rId4"/>
            </p:custDataLst>
          </p:nvPr>
        </p:nvSpPr>
        <p:spPr>
          <a:xfrm>
            <a:off x="1990720" y="5040352"/>
            <a:ext cx="67788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cs typeface="Arial"/>
              </a:rPr>
              <a:t>Par exemple, suivre une personne jusque chez elle après l'école ou lui envoyer des messages de façon répétitive. </a:t>
            </a:r>
            <a:endParaRPr lang="fr-FR" sz="2000">
              <a:latin typeface="Arial"/>
              <a:cs typeface="Arial"/>
            </a:endParaRPr>
          </a:p>
        </p:txBody>
      </p:sp>
      <p:pic>
        <p:nvPicPr>
          <p:cNvPr id="7" name="Image 6">
            <a:extLst>
              <a:ext uri="{FF2B5EF4-FFF2-40B4-BE49-F238E27FC236}">
                <a16:creationId xmlns:a16="http://schemas.microsoft.com/office/drawing/2014/main" id="{E9848DD9-EAFE-43DF-8502-746383F75DF4}"/>
              </a:ext>
            </a:extLst>
          </p:cNvPr>
          <p:cNvPicPr>
            <a:picLocks noChangeAspect="1"/>
          </p:cNvPicPr>
          <p:nvPr>
            <p:custDataLst>
              <p:tags r:id="rId5"/>
            </p:custDataLst>
          </p:nvPr>
        </p:nvPicPr>
        <p:blipFill>
          <a:blip r:embed="rId9"/>
          <a:stretch>
            <a:fillRect/>
          </a:stretch>
        </p:blipFill>
        <p:spPr>
          <a:xfrm>
            <a:off x="5000795" y="1754579"/>
            <a:ext cx="3583460" cy="2687595"/>
          </a:xfrm>
          <a:prstGeom prst="rect">
            <a:avLst/>
          </a:prstGeom>
        </p:spPr>
      </p:pic>
      <p:sp>
        <p:nvSpPr>
          <p:cNvPr id="8" name="Rectangle 7">
            <a:extLst>
              <a:ext uri="{FF2B5EF4-FFF2-40B4-BE49-F238E27FC236}">
                <a16:creationId xmlns:a16="http://schemas.microsoft.com/office/drawing/2014/main" id="{3AA7F1C8-72F8-49E6-BB62-2AE83CA3AD39}"/>
              </a:ext>
            </a:extLst>
          </p:cNvPr>
          <p:cNvSpPr/>
          <p:nvPr>
            <p:custDataLst>
              <p:tags r:id="rId6"/>
            </p:custDataLst>
          </p:nvPr>
        </p:nvSpPr>
        <p:spPr>
          <a:xfrm>
            <a:off x="368487" y="3545011"/>
            <a:ext cx="4030518" cy="1200329"/>
          </a:xfrm>
          <a:prstGeom prst="rect">
            <a:avLst/>
          </a:prstGeom>
        </p:spPr>
        <p:txBody>
          <a:bodyPr wrap="square" anchor="t">
            <a:spAutoFit/>
          </a:bodyPr>
          <a:lstStyle/>
          <a:p>
            <a:r>
              <a:rPr lang="fr-FR" sz="2400">
                <a:latin typeface="Arial"/>
                <a:cs typeface="Arial"/>
              </a:rPr>
              <a:t>Harceler une personne, c'est agir de façon à lui faire craindre pour sa sécurité. </a:t>
            </a:r>
            <a:endParaRPr lang="en-CA" sz="2400">
              <a:latin typeface="Arial"/>
              <a:cs typeface="Arial"/>
            </a:endParaRPr>
          </a:p>
        </p:txBody>
      </p:sp>
    </p:spTree>
    <p:extLst>
      <p:ext uri="{BB962C8B-B14F-4D97-AF65-F5344CB8AC3E}">
        <p14:creationId xmlns:p14="http://schemas.microsoft.com/office/powerpoint/2010/main" val="11182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41C05-0B30-4242-A600-AA0FA73EBE76}"/>
              </a:ext>
            </a:extLst>
          </p:cNvPr>
          <p:cNvSpPr/>
          <p:nvPr>
            <p:custDataLst>
              <p:tags r:id="rId1"/>
            </p:custDataLst>
          </p:nvPr>
        </p:nvSpPr>
        <p:spPr>
          <a:xfrm>
            <a:off x="178420" y="926143"/>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DF364007-3B3A-4FC9-B710-EFAB96890AA0}"/>
              </a:ext>
            </a:extLst>
          </p:cNvPr>
          <p:cNvSpPr txBox="1"/>
          <p:nvPr>
            <p:custDataLst>
              <p:tags r:id="rId2"/>
            </p:custDataLst>
          </p:nvPr>
        </p:nvSpPr>
        <p:spPr>
          <a:xfrm>
            <a:off x="156118" y="1761893"/>
            <a:ext cx="7292898" cy="523220"/>
          </a:xfrm>
          <a:prstGeom prst="rect">
            <a:avLst/>
          </a:prstGeom>
          <a:noFill/>
        </p:spPr>
        <p:txBody>
          <a:bodyPr wrap="square" rtlCol="0" anchor="t">
            <a:spAutoFit/>
          </a:bodyPr>
          <a:lstStyle/>
          <a:p>
            <a:r>
              <a:rPr lang="fr-CA" sz="2800" b="1">
                <a:latin typeface="Arial"/>
                <a:cs typeface="Arial"/>
              </a:rPr>
              <a:t>1. La cyberintimidation</a:t>
            </a:r>
          </a:p>
        </p:txBody>
      </p:sp>
      <p:sp>
        <p:nvSpPr>
          <p:cNvPr id="4" name="Rectangle 3">
            <a:extLst>
              <a:ext uri="{FF2B5EF4-FFF2-40B4-BE49-F238E27FC236}">
                <a16:creationId xmlns:a16="http://schemas.microsoft.com/office/drawing/2014/main" id="{30400F25-01A5-4E77-8BC5-8B3E9AA45F4B}"/>
              </a:ext>
            </a:extLst>
          </p:cNvPr>
          <p:cNvSpPr/>
          <p:nvPr>
            <p:custDataLst>
              <p:tags r:id="rId3"/>
            </p:custDataLst>
          </p:nvPr>
        </p:nvSpPr>
        <p:spPr>
          <a:xfrm>
            <a:off x="458118" y="2526876"/>
            <a:ext cx="5404799" cy="523220"/>
          </a:xfrm>
          <a:prstGeom prst="rect">
            <a:avLst/>
          </a:prstGeom>
        </p:spPr>
        <p:txBody>
          <a:bodyPr wrap="square" anchor="t">
            <a:spAutoFit/>
          </a:bodyPr>
          <a:lstStyle/>
          <a:p>
            <a:r>
              <a:rPr lang="fr-CA" sz="2800">
                <a:latin typeface="Arial"/>
                <a:cs typeface="Arial"/>
              </a:rPr>
              <a:t>1.3 Le taxage (ou extorsion)</a:t>
            </a:r>
          </a:p>
        </p:txBody>
      </p:sp>
      <p:sp>
        <p:nvSpPr>
          <p:cNvPr id="5" name="ZoneTexte 4">
            <a:extLst>
              <a:ext uri="{FF2B5EF4-FFF2-40B4-BE49-F238E27FC236}">
                <a16:creationId xmlns:a16="http://schemas.microsoft.com/office/drawing/2014/main" id="{E549E8FA-D92E-4582-9C08-645BC80ABE4A}"/>
              </a:ext>
            </a:extLst>
          </p:cNvPr>
          <p:cNvSpPr txBox="1"/>
          <p:nvPr>
            <p:custDataLst>
              <p:tags r:id="rId4"/>
            </p:custDataLst>
          </p:nvPr>
        </p:nvSpPr>
        <p:spPr>
          <a:xfrm>
            <a:off x="1158293" y="3351232"/>
            <a:ext cx="70707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cs typeface="Calibri"/>
              </a:rPr>
              <a:t>Extorquer quelqu'un, c'est lui demander de nous donner quelque chose en utilisant la menace. </a:t>
            </a:r>
            <a:endParaRPr lang="fr-FR"/>
          </a:p>
        </p:txBody>
      </p:sp>
      <p:sp>
        <p:nvSpPr>
          <p:cNvPr id="6" name="ZoneTexte 5">
            <a:extLst>
              <a:ext uri="{FF2B5EF4-FFF2-40B4-BE49-F238E27FC236}">
                <a16:creationId xmlns:a16="http://schemas.microsoft.com/office/drawing/2014/main" id="{45F201D3-C7D3-4194-9D18-B88AB617E97A}"/>
              </a:ext>
            </a:extLst>
          </p:cNvPr>
          <p:cNvSpPr txBox="1"/>
          <p:nvPr>
            <p:custDataLst>
              <p:tags r:id="rId5"/>
            </p:custDataLst>
          </p:nvPr>
        </p:nvSpPr>
        <p:spPr>
          <a:xfrm>
            <a:off x="2563091" y="4668982"/>
            <a:ext cx="59713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t>Par exemple, menacer quelqu’un de partager une photo gênante de lui s’il ne nous donne pas de l’argent serait de l’extorsion.</a:t>
            </a:r>
          </a:p>
        </p:txBody>
      </p:sp>
    </p:spTree>
    <p:extLst>
      <p:ext uri="{BB962C8B-B14F-4D97-AF65-F5344CB8AC3E}">
        <p14:creationId xmlns:p14="http://schemas.microsoft.com/office/powerpoint/2010/main" val="185464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9093C-082C-4D60-8E6A-04DC6D2AC5BF}"/>
              </a:ext>
            </a:extLst>
          </p:cNvPr>
          <p:cNvSpPr/>
          <p:nvPr>
            <p:custDataLst>
              <p:tags r:id="rId1"/>
            </p:custDataLst>
          </p:nvPr>
        </p:nvSpPr>
        <p:spPr>
          <a:xfrm>
            <a:off x="178420" y="926143"/>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endParaRPr lang="fr-FR">
              <a:solidFill>
                <a:schemeClr val="accent6"/>
              </a:solidFill>
              <a:latin typeface="Arial"/>
              <a:cs typeface="Arial"/>
            </a:endParaRPr>
          </a:p>
        </p:txBody>
      </p:sp>
      <p:sp>
        <p:nvSpPr>
          <p:cNvPr id="3" name="ZoneTexte 2">
            <a:extLst>
              <a:ext uri="{FF2B5EF4-FFF2-40B4-BE49-F238E27FC236}">
                <a16:creationId xmlns:a16="http://schemas.microsoft.com/office/drawing/2014/main" id="{6EAE869B-B22D-4762-B2F2-DB179BF496C0}"/>
              </a:ext>
            </a:extLst>
          </p:cNvPr>
          <p:cNvSpPr txBox="1"/>
          <p:nvPr>
            <p:custDataLst>
              <p:tags r:id="rId2"/>
            </p:custDataLst>
          </p:nvPr>
        </p:nvSpPr>
        <p:spPr>
          <a:xfrm>
            <a:off x="156118" y="1761893"/>
            <a:ext cx="7292898" cy="523220"/>
          </a:xfrm>
          <a:prstGeom prst="rect">
            <a:avLst/>
          </a:prstGeom>
          <a:noFill/>
        </p:spPr>
        <p:txBody>
          <a:bodyPr wrap="square" rtlCol="0" anchor="t">
            <a:spAutoFit/>
          </a:bodyPr>
          <a:lstStyle/>
          <a:p>
            <a:r>
              <a:rPr lang="fr-CA" sz="2800" b="1">
                <a:latin typeface="Arial"/>
                <a:cs typeface="Arial"/>
              </a:rPr>
              <a:t>1. La cyberintimidation</a:t>
            </a:r>
          </a:p>
        </p:txBody>
      </p:sp>
      <p:sp>
        <p:nvSpPr>
          <p:cNvPr id="4" name="Rectangle 3">
            <a:extLst>
              <a:ext uri="{FF2B5EF4-FFF2-40B4-BE49-F238E27FC236}">
                <a16:creationId xmlns:a16="http://schemas.microsoft.com/office/drawing/2014/main" id="{1BBB9409-1C1D-402F-9018-63BA41C9749B}"/>
              </a:ext>
            </a:extLst>
          </p:cNvPr>
          <p:cNvSpPr/>
          <p:nvPr>
            <p:custDataLst>
              <p:tags r:id="rId3"/>
            </p:custDataLst>
          </p:nvPr>
        </p:nvSpPr>
        <p:spPr>
          <a:xfrm>
            <a:off x="368472" y="2616523"/>
            <a:ext cx="4670888" cy="584775"/>
          </a:xfrm>
          <a:prstGeom prst="rect">
            <a:avLst/>
          </a:prstGeom>
        </p:spPr>
        <p:txBody>
          <a:bodyPr wrap="square" anchor="t">
            <a:spAutoFit/>
          </a:bodyPr>
          <a:lstStyle/>
          <a:p>
            <a:r>
              <a:rPr lang="fr-CA" sz="3200">
                <a:latin typeface="Arial"/>
                <a:cs typeface="Arial"/>
              </a:rPr>
              <a:t>1.4 La diffamation</a:t>
            </a:r>
          </a:p>
        </p:txBody>
      </p:sp>
      <p:sp>
        <p:nvSpPr>
          <p:cNvPr id="5" name="ZoneTexte 4">
            <a:extLst>
              <a:ext uri="{FF2B5EF4-FFF2-40B4-BE49-F238E27FC236}">
                <a16:creationId xmlns:a16="http://schemas.microsoft.com/office/drawing/2014/main" id="{1F480116-4F99-4A0C-952C-A3FA2BC0FB52}"/>
              </a:ext>
            </a:extLst>
          </p:cNvPr>
          <p:cNvSpPr txBox="1"/>
          <p:nvPr>
            <p:custDataLst>
              <p:tags r:id="rId4"/>
            </p:custDataLst>
          </p:nvPr>
        </p:nvSpPr>
        <p:spPr>
          <a:xfrm>
            <a:off x="1593273" y="3679820"/>
            <a:ext cx="609573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cs typeface="Arial"/>
              </a:rPr>
              <a:t>Chacun a droit à sa réputation.</a:t>
            </a:r>
            <a:r>
              <a:rPr lang="fr-FR">
                <a:latin typeface="Arial"/>
                <a:cs typeface="Arial"/>
              </a:rPr>
              <a:t> </a:t>
            </a:r>
            <a:r>
              <a:rPr lang="fr-FR" sz="2400">
                <a:latin typeface="Arial"/>
                <a:cs typeface="Arial"/>
              </a:rPr>
              <a:t>Faire de la diffamation, c'est nuire à la réputation d'une autre personne, par exemple en diffusant des fausses rumeurs ou en la dénigrant auprès des autres.</a:t>
            </a:r>
          </a:p>
        </p:txBody>
      </p:sp>
    </p:spTree>
    <p:extLst>
      <p:ext uri="{BB962C8B-B14F-4D97-AF65-F5344CB8AC3E}">
        <p14:creationId xmlns:p14="http://schemas.microsoft.com/office/powerpoint/2010/main" val="413882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AAC166-74CD-407C-A11C-5321ACAEA874}"/>
              </a:ext>
            </a:extLst>
          </p:cNvPr>
          <p:cNvSpPr txBox="1"/>
          <p:nvPr>
            <p:custDataLst>
              <p:tags r:id="rId1"/>
            </p:custDataLst>
          </p:nvPr>
        </p:nvSpPr>
        <p:spPr>
          <a:xfrm>
            <a:off x="1554480" y="1330741"/>
            <a:ext cx="6035040" cy="4031873"/>
          </a:xfrm>
          <a:prstGeom prst="rect">
            <a:avLst/>
          </a:prstGeom>
          <a:noFill/>
        </p:spPr>
        <p:txBody>
          <a:bodyPr wrap="square" rtlCol="0" anchor="t">
            <a:spAutoFit/>
          </a:bodyPr>
          <a:lstStyle/>
          <a:p>
            <a:r>
              <a:rPr lang="fr-CA" sz="3200">
                <a:latin typeface="Arial"/>
                <a:cs typeface="Arial"/>
              </a:rPr>
              <a:t>Mais ce n’est pas que la cyberintimidation qui est interdite!</a:t>
            </a:r>
          </a:p>
          <a:p>
            <a:endParaRPr lang="fr-CA" sz="3200">
              <a:latin typeface="Arial"/>
              <a:cs typeface="Arial"/>
            </a:endParaRPr>
          </a:p>
          <a:p>
            <a:r>
              <a:rPr lang="fr-CA" sz="3200">
                <a:latin typeface="Arial"/>
                <a:cs typeface="Arial"/>
              </a:rPr>
              <a:t>Voici d’autres exemples de comportements en ligne qui peuvent être interdits, voire punis par la loi.</a:t>
            </a:r>
          </a:p>
        </p:txBody>
      </p:sp>
    </p:spTree>
    <p:extLst>
      <p:ext uri="{BB962C8B-B14F-4D97-AF65-F5344CB8AC3E}">
        <p14:creationId xmlns:p14="http://schemas.microsoft.com/office/powerpoint/2010/main" val="6935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9093C-082C-4D60-8E6A-04DC6D2AC5BF}"/>
              </a:ext>
            </a:extLst>
          </p:cNvPr>
          <p:cNvSpPr/>
          <p:nvPr>
            <p:custDataLst>
              <p:tags r:id="rId1"/>
            </p:custDataLst>
          </p:nvPr>
        </p:nvSpPr>
        <p:spPr>
          <a:xfrm>
            <a:off x="178420" y="926143"/>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4" name="Rectangle 3">
            <a:extLst>
              <a:ext uri="{FF2B5EF4-FFF2-40B4-BE49-F238E27FC236}">
                <a16:creationId xmlns:a16="http://schemas.microsoft.com/office/drawing/2014/main" id="{739BD94A-DF4B-4603-8F49-88ACC316DA90}"/>
              </a:ext>
            </a:extLst>
          </p:cNvPr>
          <p:cNvSpPr/>
          <p:nvPr>
            <p:custDataLst>
              <p:tags r:id="rId2"/>
            </p:custDataLst>
          </p:nvPr>
        </p:nvSpPr>
        <p:spPr>
          <a:xfrm>
            <a:off x="178420" y="1827629"/>
            <a:ext cx="4670888" cy="584775"/>
          </a:xfrm>
          <a:prstGeom prst="rect">
            <a:avLst/>
          </a:prstGeom>
        </p:spPr>
        <p:txBody>
          <a:bodyPr wrap="square" anchor="t">
            <a:spAutoFit/>
          </a:bodyPr>
          <a:lstStyle/>
          <a:p>
            <a:r>
              <a:rPr lang="fr-CA" sz="3200">
                <a:latin typeface="Arial"/>
                <a:cs typeface="Arial"/>
              </a:rPr>
              <a:t>2. Le discours haineux</a:t>
            </a:r>
          </a:p>
        </p:txBody>
      </p:sp>
      <p:sp>
        <p:nvSpPr>
          <p:cNvPr id="3" name="ZoneTexte 2">
            <a:extLst>
              <a:ext uri="{FF2B5EF4-FFF2-40B4-BE49-F238E27FC236}">
                <a16:creationId xmlns:a16="http://schemas.microsoft.com/office/drawing/2014/main" id="{272CD6D7-3CC8-4264-BBBA-05CDC5130DA3}"/>
              </a:ext>
            </a:extLst>
          </p:cNvPr>
          <p:cNvSpPr txBox="1"/>
          <p:nvPr>
            <p:custDataLst>
              <p:tags r:id="rId3"/>
            </p:custDataLst>
          </p:nvPr>
        </p:nvSpPr>
        <p:spPr>
          <a:xfrm>
            <a:off x="178420" y="2795250"/>
            <a:ext cx="771776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cs typeface="Calibri"/>
              </a:rPr>
              <a:t>Il est aussi interdit de menacer un groupe de personnes</a:t>
            </a:r>
            <a:r>
              <a:rPr lang="fr-FR" sz="2400">
                <a:solidFill>
                  <a:srgbClr val="FF0000"/>
                </a:solidFill>
                <a:latin typeface="Arial"/>
                <a:cs typeface="Calibri"/>
              </a:rPr>
              <a:t> </a:t>
            </a:r>
            <a:r>
              <a:rPr lang="fr-FR" sz="2400">
                <a:latin typeface="Arial"/>
                <a:cs typeface="Calibri"/>
              </a:rPr>
              <a:t>identifiables : s'en prendre à des gens à cause de leur couleur de peau, de leur religion ou de leur sexe peut être un discours haineux. </a:t>
            </a:r>
          </a:p>
        </p:txBody>
      </p:sp>
      <p:sp>
        <p:nvSpPr>
          <p:cNvPr id="5" name="ZoneTexte 4">
            <a:extLst>
              <a:ext uri="{FF2B5EF4-FFF2-40B4-BE49-F238E27FC236}">
                <a16:creationId xmlns:a16="http://schemas.microsoft.com/office/drawing/2014/main" id="{47ACAAD8-2FC9-4DAD-955F-50F5D097C208}"/>
              </a:ext>
            </a:extLst>
          </p:cNvPr>
          <p:cNvSpPr txBox="1"/>
          <p:nvPr>
            <p:custDataLst>
              <p:tags r:id="rId4"/>
            </p:custDataLst>
          </p:nvPr>
        </p:nvSpPr>
        <p:spPr>
          <a:xfrm>
            <a:off x="2000800" y="4882415"/>
            <a:ext cx="67194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rPr>
              <a:t>Il est également interdit de pousser les autres à agir ainsi. C’est de l’« </a:t>
            </a:r>
            <a:r>
              <a:rPr lang="fr-FR" sz="2400" i="1">
                <a:latin typeface="Arial"/>
              </a:rPr>
              <a:t>incitation à la haine</a:t>
            </a:r>
            <a:r>
              <a:rPr lang="fr-FR" sz="2400">
                <a:latin typeface="Arial"/>
              </a:rPr>
              <a:t> ».</a:t>
            </a:r>
            <a:endParaRPr lang="fr-FR" sz="2400">
              <a:cs typeface="Calibri"/>
            </a:endParaRPr>
          </a:p>
        </p:txBody>
      </p:sp>
    </p:spTree>
    <p:extLst>
      <p:ext uri="{BB962C8B-B14F-4D97-AF65-F5344CB8AC3E}">
        <p14:creationId xmlns:p14="http://schemas.microsoft.com/office/powerpoint/2010/main" val="296108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95BDA-D120-4068-9FCC-6F96DEC05CC0}"/>
              </a:ext>
            </a:extLst>
          </p:cNvPr>
          <p:cNvSpPr/>
          <p:nvPr>
            <p:custDataLst>
              <p:tags r:id="rId1"/>
            </p:custDataLst>
          </p:nvPr>
        </p:nvSpPr>
        <p:spPr>
          <a:xfrm>
            <a:off x="220659" y="542405"/>
            <a:ext cx="8051180" cy="461665"/>
          </a:xfrm>
          <a:prstGeom prst="rect">
            <a:avLst/>
          </a:prstGeom>
        </p:spPr>
        <p:txBody>
          <a:bodyPr wrap="square" anchor="t">
            <a:spAutoFit/>
          </a:bodyPr>
          <a:lstStyle/>
          <a:p>
            <a:r>
              <a:rPr lang="fr-CA" sz="24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E05F0D48-EA82-4DD0-8558-386E2A1313F4}"/>
              </a:ext>
            </a:extLst>
          </p:cNvPr>
          <p:cNvSpPr txBox="1"/>
          <p:nvPr>
            <p:custDataLst>
              <p:tags r:id="rId2"/>
            </p:custDataLst>
          </p:nvPr>
        </p:nvSpPr>
        <p:spPr>
          <a:xfrm>
            <a:off x="289932" y="1204531"/>
            <a:ext cx="6559103" cy="584775"/>
          </a:xfrm>
          <a:prstGeom prst="rect">
            <a:avLst/>
          </a:prstGeom>
          <a:noFill/>
        </p:spPr>
        <p:txBody>
          <a:bodyPr wrap="square" rtlCol="0" anchor="t">
            <a:spAutoFit/>
          </a:bodyPr>
          <a:lstStyle/>
          <a:p>
            <a:r>
              <a:rPr lang="fr-CA" sz="3200">
                <a:latin typeface="Arial"/>
                <a:cs typeface="Arial"/>
              </a:rPr>
              <a:t>3. Le partage de certaines images</a:t>
            </a:r>
          </a:p>
        </p:txBody>
      </p:sp>
      <p:sp>
        <p:nvSpPr>
          <p:cNvPr id="4" name="ZoneTexte 3">
            <a:extLst>
              <a:ext uri="{FF2B5EF4-FFF2-40B4-BE49-F238E27FC236}">
                <a16:creationId xmlns:a16="http://schemas.microsoft.com/office/drawing/2014/main" id="{11637676-E079-421E-B39D-6FD5ABD02F74}"/>
              </a:ext>
            </a:extLst>
          </p:cNvPr>
          <p:cNvSpPr txBox="1"/>
          <p:nvPr>
            <p:custDataLst>
              <p:tags r:id="rId3"/>
            </p:custDataLst>
          </p:nvPr>
        </p:nvSpPr>
        <p:spPr>
          <a:xfrm>
            <a:off x="217598" y="2269700"/>
            <a:ext cx="7117976" cy="830997"/>
          </a:xfrm>
          <a:prstGeom prst="rect">
            <a:avLst/>
          </a:prstGeom>
          <a:noFill/>
        </p:spPr>
        <p:txBody>
          <a:bodyPr wrap="square" rtlCol="0" anchor="t">
            <a:spAutoFit/>
          </a:bodyPr>
          <a:lstStyle/>
          <a:p>
            <a:r>
              <a:rPr lang="fr-CA" sz="2400">
                <a:latin typeface="Arial"/>
                <a:cs typeface="Arial"/>
              </a:rPr>
              <a:t>Peux-tu nommer des types d’images de toi que tu n’aimerais pas voir diffusées sur Internet?</a:t>
            </a:r>
          </a:p>
        </p:txBody>
      </p:sp>
      <p:pic>
        <p:nvPicPr>
          <p:cNvPr id="4098" name="Picture 2">
            <a:extLst>
              <a:ext uri="{FF2B5EF4-FFF2-40B4-BE49-F238E27FC236}">
                <a16:creationId xmlns:a16="http://schemas.microsoft.com/office/drawing/2014/main" id="{9BA22850-D961-4C61-90B8-59410EF81F84}"/>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1608326" y="3609500"/>
            <a:ext cx="1707614" cy="2542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85B13F3-2408-4B72-9CBB-9DE55FED886D}"/>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a:ext>
            </a:extLst>
          </a:blip>
          <a:srcRect/>
          <a:stretch>
            <a:fillRect/>
          </a:stretch>
        </p:blipFill>
        <p:spPr bwMode="auto">
          <a:xfrm>
            <a:off x="3898400" y="3446014"/>
            <a:ext cx="3613738" cy="270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8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95BDA-D120-4068-9FCC-6F96DEC05CC0}"/>
              </a:ext>
            </a:extLst>
          </p:cNvPr>
          <p:cNvSpPr/>
          <p:nvPr>
            <p:custDataLst>
              <p:tags r:id="rId1"/>
            </p:custDataLst>
          </p:nvPr>
        </p:nvSpPr>
        <p:spPr>
          <a:xfrm>
            <a:off x="137532" y="556260"/>
            <a:ext cx="8051180" cy="461665"/>
          </a:xfrm>
          <a:prstGeom prst="rect">
            <a:avLst/>
          </a:prstGeom>
        </p:spPr>
        <p:txBody>
          <a:bodyPr wrap="square" anchor="t">
            <a:spAutoFit/>
          </a:bodyPr>
          <a:lstStyle/>
          <a:p>
            <a:r>
              <a:rPr lang="fr-CA" sz="24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E05F0D48-EA82-4DD0-8558-386E2A1313F4}"/>
              </a:ext>
            </a:extLst>
          </p:cNvPr>
          <p:cNvSpPr txBox="1"/>
          <p:nvPr>
            <p:custDataLst>
              <p:tags r:id="rId2"/>
            </p:custDataLst>
          </p:nvPr>
        </p:nvSpPr>
        <p:spPr>
          <a:xfrm>
            <a:off x="289932" y="1323158"/>
            <a:ext cx="6559103" cy="584775"/>
          </a:xfrm>
          <a:prstGeom prst="rect">
            <a:avLst/>
          </a:prstGeom>
          <a:noFill/>
        </p:spPr>
        <p:txBody>
          <a:bodyPr wrap="square" rtlCol="0" anchor="t">
            <a:spAutoFit/>
          </a:bodyPr>
          <a:lstStyle/>
          <a:p>
            <a:r>
              <a:rPr lang="fr-CA" sz="3200">
                <a:latin typeface="Arial"/>
                <a:cs typeface="Arial"/>
              </a:rPr>
              <a:t>3. Le partage de certaines images</a:t>
            </a:r>
          </a:p>
        </p:txBody>
      </p:sp>
      <p:sp>
        <p:nvSpPr>
          <p:cNvPr id="4" name="ZoneTexte 3">
            <a:extLst>
              <a:ext uri="{FF2B5EF4-FFF2-40B4-BE49-F238E27FC236}">
                <a16:creationId xmlns:a16="http://schemas.microsoft.com/office/drawing/2014/main" id="{1B130566-239E-43F4-873B-A5C0B0118AA2}"/>
              </a:ext>
            </a:extLst>
          </p:cNvPr>
          <p:cNvSpPr txBox="1"/>
          <p:nvPr>
            <p:custDataLst>
              <p:tags r:id="rId3"/>
            </p:custDataLst>
          </p:nvPr>
        </p:nvSpPr>
        <p:spPr>
          <a:xfrm>
            <a:off x="289932" y="2477755"/>
            <a:ext cx="6909343" cy="523220"/>
          </a:xfrm>
          <a:prstGeom prst="rect">
            <a:avLst/>
          </a:prstGeom>
          <a:noFill/>
        </p:spPr>
        <p:txBody>
          <a:bodyPr wrap="square" rtlCol="0" anchor="t">
            <a:spAutoFit/>
          </a:bodyPr>
          <a:lstStyle/>
          <a:p>
            <a:r>
              <a:rPr lang="fr-CA" sz="2800">
                <a:latin typeface="Arial"/>
                <a:cs typeface="Arial"/>
              </a:rPr>
              <a:t>3.1 Le droit à l’image et à la réputation</a:t>
            </a:r>
          </a:p>
        </p:txBody>
      </p:sp>
      <p:pic>
        <p:nvPicPr>
          <p:cNvPr id="5122" name="Picture 2">
            <a:extLst>
              <a:ext uri="{FF2B5EF4-FFF2-40B4-BE49-F238E27FC236}">
                <a16:creationId xmlns:a16="http://schemas.microsoft.com/office/drawing/2014/main" id="{594C2B0F-6DF5-4B5A-AC60-9870B2777990}"/>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2288385" y="3357113"/>
            <a:ext cx="3977268" cy="297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6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11A3BD-B621-40D9-A4E7-CD42EACD6DC5}"/>
              </a:ext>
            </a:extLst>
          </p:cNvPr>
          <p:cNvSpPr txBox="1"/>
          <p:nvPr>
            <p:custDataLst>
              <p:tags r:id="rId1"/>
            </p:custDataLst>
          </p:nvPr>
        </p:nvSpPr>
        <p:spPr>
          <a:xfrm>
            <a:off x="151221" y="374424"/>
            <a:ext cx="658195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a:latin typeface="Arial"/>
                <a:cs typeface="Arial"/>
              </a:rPr>
              <a:t>La loi, qu'est-ce que c'est?</a:t>
            </a:r>
          </a:p>
        </p:txBody>
      </p:sp>
      <p:graphicFrame>
        <p:nvGraphicFramePr>
          <p:cNvPr id="3" name="Tableau 3">
            <a:extLst>
              <a:ext uri="{FF2B5EF4-FFF2-40B4-BE49-F238E27FC236}">
                <a16:creationId xmlns:a16="http://schemas.microsoft.com/office/drawing/2014/main" id="{CBE31053-041E-4248-A418-71BCB338A2C7}"/>
              </a:ext>
            </a:extLst>
          </p:cNvPr>
          <p:cNvGraphicFramePr>
            <a:graphicFrameLocks noGrp="1"/>
          </p:cNvGraphicFramePr>
          <p:nvPr>
            <p:custDataLst>
              <p:tags r:id="rId2"/>
            </p:custDataLst>
            <p:extLst>
              <p:ext uri="{D42A27DB-BD31-4B8C-83A1-F6EECF244321}">
                <p14:modId xmlns:p14="http://schemas.microsoft.com/office/powerpoint/2010/main" val="3075877152"/>
              </p:ext>
            </p:extLst>
          </p:nvPr>
        </p:nvGraphicFramePr>
        <p:xfrm>
          <a:off x="230745" y="1254129"/>
          <a:ext cx="6332624" cy="4237236"/>
        </p:xfrm>
        <a:graphic>
          <a:graphicData uri="http://schemas.openxmlformats.org/drawingml/2006/table">
            <a:tbl>
              <a:tblPr firstRow="1" bandRow="1">
                <a:tableStyleId>{2D5ABB26-0587-4C30-8999-92F81FD0307C}</a:tableStyleId>
              </a:tblPr>
              <a:tblGrid>
                <a:gridCol w="6332624">
                  <a:extLst>
                    <a:ext uri="{9D8B030D-6E8A-4147-A177-3AD203B41FA5}">
                      <a16:colId xmlns:a16="http://schemas.microsoft.com/office/drawing/2014/main" val="3984052476"/>
                    </a:ext>
                  </a:extLst>
                </a:gridCol>
              </a:tblGrid>
              <a:tr h="4237236">
                <a:tc>
                  <a:txBody>
                    <a:bodyPr/>
                    <a:lstStyle/>
                    <a:p>
                      <a:endParaRPr lang="fr-FR"/>
                    </a:p>
                  </a:txBody>
                  <a:tcPr>
                    <a:solidFill>
                      <a:schemeClr val="bg1">
                        <a:lumMod val="85000"/>
                      </a:schemeClr>
                    </a:solidFill>
                  </a:tcPr>
                </a:tc>
                <a:extLst>
                  <a:ext uri="{0D108BD9-81ED-4DB2-BD59-A6C34878D82A}">
                    <a16:rowId xmlns:a16="http://schemas.microsoft.com/office/drawing/2014/main" val="1449246111"/>
                  </a:ext>
                </a:extLst>
              </a:tr>
            </a:tbl>
          </a:graphicData>
        </a:graphic>
      </p:graphicFrame>
      <p:pic>
        <p:nvPicPr>
          <p:cNvPr id="10" name="Image 10" descr="Une image contenant personne, intérieur, portable, assis&#10;&#10;Description générée avec un niveau de confiance très élevé">
            <a:extLst>
              <a:ext uri="{FF2B5EF4-FFF2-40B4-BE49-F238E27FC236}">
                <a16:creationId xmlns:a16="http://schemas.microsoft.com/office/drawing/2014/main" id="{CEE4DCB2-F066-496C-8967-84E68D489AF3}"/>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648134" y="3569608"/>
            <a:ext cx="2430905" cy="1225693"/>
          </a:xfrm>
          <a:prstGeom prst="rect">
            <a:avLst/>
          </a:prstGeom>
        </p:spPr>
      </p:pic>
      <p:pic>
        <p:nvPicPr>
          <p:cNvPr id="6" name="Picture 2">
            <a:extLst>
              <a:ext uri="{FF2B5EF4-FFF2-40B4-BE49-F238E27FC236}">
                <a16:creationId xmlns:a16="http://schemas.microsoft.com/office/drawing/2014/main" id="{34033040-42BF-47D6-97DB-85A786DF8334}"/>
              </a:ext>
            </a:extLst>
          </p:cNvPr>
          <p:cNvPicPr>
            <a:picLocks noChangeAspect="1" noChangeArrowheads="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6648134" y="1950123"/>
            <a:ext cx="2430905" cy="1630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68D688-746F-4424-BD3F-39FE3C2F90C8}"/>
              </a:ext>
            </a:extLst>
          </p:cNvPr>
          <p:cNvPicPr>
            <a:picLocks noChangeAspect="1" noChangeArrowheads="1"/>
          </p:cNvPicPr>
          <p:nvPr>
            <p:custDataLst>
              <p:tags r:id="rId5"/>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6648135" y="348791"/>
            <a:ext cx="2430904" cy="16194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1812312-0B70-4477-AA73-0B543FABFBAB}"/>
              </a:ext>
            </a:extLst>
          </p:cNvPr>
          <p:cNvPicPr>
            <a:picLocks noChangeAspect="1" noChangeArrowheads="1"/>
          </p:cNvPicPr>
          <p:nvPr>
            <p:custDataLst>
              <p:tags r:id="rId6"/>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6648134" y="4795301"/>
            <a:ext cx="2430905" cy="143490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23B357E-1F34-404A-933C-48B2E9683A0F}"/>
              </a:ext>
            </a:extLst>
          </p:cNvPr>
          <p:cNvSpPr txBox="1"/>
          <p:nvPr>
            <p:custDataLst>
              <p:tags r:id="rId7"/>
            </p:custDataLst>
          </p:nvPr>
        </p:nvSpPr>
        <p:spPr>
          <a:xfrm>
            <a:off x="2007079" y="5658928"/>
            <a:ext cx="46553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cs typeface="Calibri"/>
              </a:rPr>
              <a:t>Pourrais-tu expliquer la différence entre une loi et une règle?</a:t>
            </a:r>
            <a:endParaRPr lang="fr-FR" sz="2000" dirty="0">
              <a:cs typeface="Calibri"/>
            </a:endParaRPr>
          </a:p>
        </p:txBody>
      </p:sp>
    </p:spTree>
    <p:extLst>
      <p:ext uri="{BB962C8B-B14F-4D97-AF65-F5344CB8AC3E}">
        <p14:creationId xmlns:p14="http://schemas.microsoft.com/office/powerpoint/2010/main" val="3068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95BDA-D120-4068-9FCC-6F96DEC05CC0}"/>
              </a:ext>
            </a:extLst>
          </p:cNvPr>
          <p:cNvSpPr/>
          <p:nvPr>
            <p:custDataLst>
              <p:tags r:id="rId1"/>
            </p:custDataLst>
          </p:nvPr>
        </p:nvSpPr>
        <p:spPr>
          <a:xfrm>
            <a:off x="289932" y="417714"/>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E05F0D48-EA82-4DD0-8558-386E2A1313F4}"/>
              </a:ext>
            </a:extLst>
          </p:cNvPr>
          <p:cNvSpPr txBox="1"/>
          <p:nvPr>
            <p:custDataLst>
              <p:tags r:id="rId2"/>
            </p:custDataLst>
          </p:nvPr>
        </p:nvSpPr>
        <p:spPr>
          <a:xfrm>
            <a:off x="289932" y="1010568"/>
            <a:ext cx="6559103" cy="523220"/>
          </a:xfrm>
          <a:prstGeom prst="rect">
            <a:avLst/>
          </a:prstGeom>
          <a:noFill/>
        </p:spPr>
        <p:txBody>
          <a:bodyPr wrap="square" rtlCol="0" anchor="t">
            <a:spAutoFit/>
          </a:bodyPr>
          <a:lstStyle/>
          <a:p>
            <a:r>
              <a:rPr lang="fr-CA" sz="2800">
                <a:latin typeface="Arial"/>
                <a:cs typeface="Arial"/>
              </a:rPr>
              <a:t>3.Le partage de certaines images</a:t>
            </a:r>
          </a:p>
        </p:txBody>
      </p:sp>
      <p:sp>
        <p:nvSpPr>
          <p:cNvPr id="5" name="ZoneTexte 4">
            <a:extLst>
              <a:ext uri="{FF2B5EF4-FFF2-40B4-BE49-F238E27FC236}">
                <a16:creationId xmlns:a16="http://schemas.microsoft.com/office/drawing/2014/main" id="{BDB561E3-933D-4C8B-AB52-0690355F75D3}"/>
              </a:ext>
            </a:extLst>
          </p:cNvPr>
          <p:cNvSpPr txBox="1"/>
          <p:nvPr>
            <p:custDataLst>
              <p:tags r:id="rId3"/>
            </p:custDataLst>
          </p:nvPr>
        </p:nvSpPr>
        <p:spPr>
          <a:xfrm>
            <a:off x="289932" y="1712893"/>
            <a:ext cx="6149788" cy="461665"/>
          </a:xfrm>
          <a:prstGeom prst="rect">
            <a:avLst/>
          </a:prstGeom>
          <a:noFill/>
        </p:spPr>
        <p:txBody>
          <a:bodyPr wrap="square" rtlCol="0" anchor="t">
            <a:spAutoFit/>
          </a:bodyPr>
          <a:lstStyle/>
          <a:p>
            <a:r>
              <a:rPr lang="fr-CA" sz="2400">
                <a:latin typeface="Arial"/>
                <a:cs typeface="Arial"/>
              </a:rPr>
              <a:t>3.2 Les images intimes</a:t>
            </a:r>
          </a:p>
        </p:txBody>
      </p:sp>
      <p:pic>
        <p:nvPicPr>
          <p:cNvPr id="7" name="Picture 2">
            <a:extLst>
              <a:ext uri="{FF2B5EF4-FFF2-40B4-BE49-F238E27FC236}">
                <a16:creationId xmlns:a16="http://schemas.microsoft.com/office/drawing/2014/main" id="{53554BAC-BFE1-4ECE-850A-E6A29378F8E3}"/>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a:ext>
            </a:extLst>
          </a:blip>
          <a:srcRect/>
          <a:stretch>
            <a:fillRect/>
          </a:stretch>
        </p:blipFill>
        <p:spPr bwMode="auto">
          <a:xfrm>
            <a:off x="6445438" y="1132830"/>
            <a:ext cx="2255892" cy="32456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0F15F7B2-A0B9-40A7-8694-F06DC86019F7}"/>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a:ext>
            </a:extLst>
          </a:blip>
          <a:srcRect/>
          <a:stretch>
            <a:fillRect/>
          </a:stretch>
        </p:blipFill>
        <p:spPr bwMode="auto">
          <a:xfrm>
            <a:off x="4088541" y="3231926"/>
            <a:ext cx="2259914" cy="336064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1F9E97E-8222-446C-A3E8-73F3FB32C1ED}"/>
              </a:ext>
            </a:extLst>
          </p:cNvPr>
          <p:cNvSpPr txBox="1"/>
          <p:nvPr>
            <p:custDataLst>
              <p:tags r:id="rId6"/>
            </p:custDataLst>
          </p:nvPr>
        </p:nvSpPr>
        <p:spPr>
          <a:xfrm>
            <a:off x="293716" y="3347270"/>
            <a:ext cx="3422469" cy="1569660"/>
          </a:xfrm>
          <a:prstGeom prst="rect">
            <a:avLst/>
          </a:prstGeom>
          <a:noFill/>
        </p:spPr>
        <p:txBody>
          <a:bodyPr wrap="square" rtlCol="0" anchor="t">
            <a:spAutoFit/>
          </a:bodyPr>
          <a:lstStyle/>
          <a:p>
            <a:r>
              <a:rPr lang="fr-CA" sz="3200">
                <a:latin typeface="Arial"/>
                <a:cs typeface="Arial"/>
              </a:rPr>
              <a:t>Une image intime, qu’est-ce que c’est?</a:t>
            </a:r>
            <a:endParaRPr lang="en-CA" sz="2800">
              <a:latin typeface="Arial"/>
              <a:cs typeface="Arial"/>
            </a:endParaRPr>
          </a:p>
        </p:txBody>
      </p:sp>
    </p:spTree>
    <p:extLst>
      <p:ext uri="{BB962C8B-B14F-4D97-AF65-F5344CB8AC3E}">
        <p14:creationId xmlns:p14="http://schemas.microsoft.com/office/powerpoint/2010/main" val="163953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95BDA-D120-4068-9FCC-6F96DEC05CC0}"/>
              </a:ext>
            </a:extLst>
          </p:cNvPr>
          <p:cNvSpPr/>
          <p:nvPr>
            <p:custDataLst>
              <p:tags r:id="rId1"/>
            </p:custDataLst>
          </p:nvPr>
        </p:nvSpPr>
        <p:spPr>
          <a:xfrm>
            <a:off x="141992" y="569085"/>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E05F0D48-EA82-4DD0-8558-386E2A1313F4}"/>
              </a:ext>
            </a:extLst>
          </p:cNvPr>
          <p:cNvSpPr txBox="1"/>
          <p:nvPr>
            <p:custDataLst>
              <p:tags r:id="rId2"/>
            </p:custDataLst>
          </p:nvPr>
        </p:nvSpPr>
        <p:spPr>
          <a:xfrm>
            <a:off x="141992" y="1193118"/>
            <a:ext cx="6559103" cy="584775"/>
          </a:xfrm>
          <a:prstGeom prst="rect">
            <a:avLst/>
          </a:prstGeom>
          <a:noFill/>
        </p:spPr>
        <p:txBody>
          <a:bodyPr wrap="square" rtlCol="0" anchor="t">
            <a:spAutoFit/>
          </a:bodyPr>
          <a:lstStyle/>
          <a:p>
            <a:r>
              <a:rPr lang="fr-CA" sz="3200">
                <a:latin typeface="Arial"/>
                <a:cs typeface="Arial"/>
              </a:rPr>
              <a:t>3.Le partage de certaines images</a:t>
            </a:r>
          </a:p>
        </p:txBody>
      </p:sp>
      <p:sp>
        <p:nvSpPr>
          <p:cNvPr id="5" name="ZoneTexte 4">
            <a:extLst>
              <a:ext uri="{FF2B5EF4-FFF2-40B4-BE49-F238E27FC236}">
                <a16:creationId xmlns:a16="http://schemas.microsoft.com/office/drawing/2014/main" id="{BDB561E3-933D-4C8B-AB52-0690355F75D3}"/>
              </a:ext>
            </a:extLst>
          </p:cNvPr>
          <p:cNvSpPr txBox="1"/>
          <p:nvPr>
            <p:custDataLst>
              <p:tags r:id="rId3"/>
            </p:custDataLst>
          </p:nvPr>
        </p:nvSpPr>
        <p:spPr>
          <a:xfrm>
            <a:off x="147496" y="1894355"/>
            <a:ext cx="8996504" cy="830997"/>
          </a:xfrm>
          <a:prstGeom prst="rect">
            <a:avLst/>
          </a:prstGeom>
          <a:noFill/>
        </p:spPr>
        <p:txBody>
          <a:bodyPr wrap="square" rtlCol="0" anchor="t">
            <a:spAutoFit/>
          </a:bodyPr>
          <a:lstStyle/>
          <a:p>
            <a:r>
              <a:rPr lang="fr-CA" sz="2400">
                <a:latin typeface="Arial"/>
                <a:cs typeface="Arial"/>
              </a:rPr>
              <a:t>3.3 Les images intimes, pourquoi est-ce grave </a:t>
            </a:r>
            <a:endParaRPr lang="fr-FR"/>
          </a:p>
          <a:p>
            <a:r>
              <a:rPr lang="fr-CA" sz="2400">
                <a:latin typeface="Arial"/>
                <a:cs typeface="Arial"/>
              </a:rPr>
              <a:t>d’en partager en ligne?</a:t>
            </a:r>
            <a:endParaRPr lang="fr-CA"/>
          </a:p>
        </p:txBody>
      </p:sp>
      <p:sp>
        <p:nvSpPr>
          <p:cNvPr id="7" name="Rectangle 6">
            <a:extLst>
              <a:ext uri="{FF2B5EF4-FFF2-40B4-BE49-F238E27FC236}">
                <a16:creationId xmlns:a16="http://schemas.microsoft.com/office/drawing/2014/main" id="{22F66FB3-B566-4A3A-BF6E-64A0B5B3DCD6}"/>
              </a:ext>
            </a:extLst>
          </p:cNvPr>
          <p:cNvSpPr/>
          <p:nvPr>
            <p:custDataLst>
              <p:tags r:id="rId4"/>
            </p:custDataLst>
          </p:nvPr>
        </p:nvSpPr>
        <p:spPr>
          <a:xfrm>
            <a:off x="146650" y="3086819"/>
            <a:ext cx="8583281" cy="31486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638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0C0DA1-7881-4F1B-B60D-21CCFED5DCD2}"/>
              </a:ext>
            </a:extLst>
          </p:cNvPr>
          <p:cNvSpPr txBox="1"/>
          <p:nvPr>
            <p:custDataLst>
              <p:tags r:id="rId1"/>
            </p:custDataLst>
          </p:nvPr>
        </p:nvSpPr>
        <p:spPr>
          <a:xfrm>
            <a:off x="353684" y="785004"/>
            <a:ext cx="59493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Partager des images, l'importance du consentement</a:t>
            </a:r>
            <a:endParaRPr lang="fr-FR" sz="2400" dirty="0">
              <a:cs typeface="Calibri"/>
            </a:endParaRPr>
          </a:p>
        </p:txBody>
      </p:sp>
      <p:sp>
        <p:nvSpPr>
          <p:cNvPr id="3" name="ZoneTexte 2">
            <a:extLst>
              <a:ext uri="{FF2B5EF4-FFF2-40B4-BE49-F238E27FC236}">
                <a16:creationId xmlns:a16="http://schemas.microsoft.com/office/drawing/2014/main" id="{354B5E3E-B4F7-4B13-92EC-4AFD7BBC93DD}"/>
              </a:ext>
            </a:extLst>
          </p:cNvPr>
          <p:cNvSpPr txBox="1"/>
          <p:nvPr>
            <p:custDataLst>
              <p:tags r:id="rId2"/>
            </p:custDataLst>
          </p:nvPr>
        </p:nvSpPr>
        <p:spPr>
          <a:xfrm>
            <a:off x="138024" y="1963947"/>
            <a:ext cx="70851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cs typeface="Calibri"/>
              </a:rPr>
              <a:t>Le consentement (ou consentir), qu'est-ce que c'est ? </a:t>
            </a:r>
          </a:p>
        </p:txBody>
      </p:sp>
      <p:sp>
        <p:nvSpPr>
          <p:cNvPr id="6" name="Rectangle 5">
            <a:extLst>
              <a:ext uri="{FF2B5EF4-FFF2-40B4-BE49-F238E27FC236}">
                <a16:creationId xmlns:a16="http://schemas.microsoft.com/office/drawing/2014/main" id="{12EED085-991F-476B-9CB7-162CBD4495D7}"/>
              </a:ext>
            </a:extLst>
          </p:cNvPr>
          <p:cNvSpPr/>
          <p:nvPr>
            <p:custDataLst>
              <p:tags r:id="rId3"/>
            </p:custDataLst>
          </p:nvPr>
        </p:nvSpPr>
        <p:spPr>
          <a:xfrm>
            <a:off x="132273" y="2842404"/>
            <a:ext cx="8583281" cy="31486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172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2077D-7675-4887-8306-F4D8D1B79E99}"/>
              </a:ext>
            </a:extLst>
          </p:cNvPr>
          <p:cNvSpPr/>
          <p:nvPr>
            <p:custDataLst>
              <p:tags r:id="rId1"/>
            </p:custDataLst>
          </p:nvPr>
        </p:nvSpPr>
        <p:spPr>
          <a:xfrm>
            <a:off x="289932" y="764078"/>
            <a:ext cx="8051180" cy="523220"/>
          </a:xfrm>
          <a:prstGeom prst="rect">
            <a:avLst/>
          </a:prstGeom>
        </p:spPr>
        <p:txBody>
          <a:bodyPr wrap="square" anchor="t">
            <a:spAutoFit/>
          </a:bodyPr>
          <a:lstStyle/>
          <a:p>
            <a:r>
              <a:rPr lang="fr-CA" sz="28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CF95BFBD-28C5-4C2B-AC7E-9007B2625B4C}"/>
              </a:ext>
            </a:extLst>
          </p:cNvPr>
          <p:cNvSpPr txBox="1"/>
          <p:nvPr>
            <p:custDataLst>
              <p:tags r:id="rId2"/>
            </p:custDataLst>
          </p:nvPr>
        </p:nvSpPr>
        <p:spPr>
          <a:xfrm>
            <a:off x="289932" y="1524000"/>
            <a:ext cx="7114915" cy="830997"/>
          </a:xfrm>
          <a:prstGeom prst="rect">
            <a:avLst/>
          </a:prstGeom>
          <a:noFill/>
        </p:spPr>
        <p:txBody>
          <a:bodyPr wrap="square" rtlCol="0" anchor="t">
            <a:spAutoFit/>
          </a:bodyPr>
          <a:lstStyle/>
          <a:p>
            <a:r>
              <a:rPr lang="fr-CA" sz="2400">
                <a:latin typeface="Arial"/>
                <a:cs typeface="Arial"/>
              </a:rPr>
              <a:t>4. Le partage de certaines chansons, vidéos ou œuvres d’art</a:t>
            </a:r>
          </a:p>
        </p:txBody>
      </p:sp>
      <p:sp>
        <p:nvSpPr>
          <p:cNvPr id="4" name="ZoneTexte 3">
            <a:extLst>
              <a:ext uri="{FF2B5EF4-FFF2-40B4-BE49-F238E27FC236}">
                <a16:creationId xmlns:a16="http://schemas.microsoft.com/office/drawing/2014/main" id="{F05B8B0B-32D5-48B0-975A-586E1106DD75}"/>
              </a:ext>
            </a:extLst>
          </p:cNvPr>
          <p:cNvSpPr txBox="1"/>
          <p:nvPr>
            <p:custDataLst>
              <p:tags r:id="rId3"/>
            </p:custDataLst>
          </p:nvPr>
        </p:nvSpPr>
        <p:spPr>
          <a:xfrm>
            <a:off x="878541" y="2747700"/>
            <a:ext cx="5683623" cy="461665"/>
          </a:xfrm>
          <a:prstGeom prst="rect">
            <a:avLst/>
          </a:prstGeom>
          <a:noFill/>
        </p:spPr>
        <p:txBody>
          <a:bodyPr wrap="square" rtlCol="0" anchor="t">
            <a:spAutoFit/>
          </a:bodyPr>
          <a:lstStyle/>
          <a:p>
            <a:r>
              <a:rPr lang="fr-CA" sz="2400">
                <a:latin typeface="Arial"/>
                <a:cs typeface="Arial"/>
              </a:rPr>
              <a:t>Sais-tu ce que sont les droits d’auteur?</a:t>
            </a:r>
          </a:p>
        </p:txBody>
      </p:sp>
      <p:graphicFrame>
        <p:nvGraphicFramePr>
          <p:cNvPr id="5" name="Tableau 5">
            <a:extLst>
              <a:ext uri="{FF2B5EF4-FFF2-40B4-BE49-F238E27FC236}">
                <a16:creationId xmlns:a16="http://schemas.microsoft.com/office/drawing/2014/main" id="{70B99C26-D94F-48FB-925D-641EADA90A40}"/>
              </a:ext>
            </a:extLst>
          </p:cNvPr>
          <p:cNvGraphicFramePr>
            <a:graphicFrameLocks noGrp="1"/>
          </p:cNvGraphicFramePr>
          <p:nvPr>
            <p:custDataLst>
              <p:tags r:id="rId4"/>
            </p:custDataLst>
            <p:extLst>
              <p:ext uri="{D42A27DB-BD31-4B8C-83A1-F6EECF244321}">
                <p14:modId xmlns:p14="http://schemas.microsoft.com/office/powerpoint/2010/main" val="4033028458"/>
              </p:ext>
            </p:extLst>
          </p:nvPr>
        </p:nvGraphicFramePr>
        <p:xfrm>
          <a:off x="263236" y="3477490"/>
          <a:ext cx="8536189" cy="3047348"/>
        </p:xfrm>
        <a:graphic>
          <a:graphicData uri="http://schemas.openxmlformats.org/drawingml/2006/table">
            <a:tbl>
              <a:tblPr firstRow="1" bandRow="1">
                <a:tableStyleId>{5C22544A-7EE6-4342-B048-85BDC9FD1C3A}</a:tableStyleId>
              </a:tblPr>
              <a:tblGrid>
                <a:gridCol w="8536189">
                  <a:extLst>
                    <a:ext uri="{9D8B030D-6E8A-4147-A177-3AD203B41FA5}">
                      <a16:colId xmlns:a16="http://schemas.microsoft.com/office/drawing/2014/main" val="1987635539"/>
                    </a:ext>
                  </a:extLst>
                </a:gridCol>
              </a:tblGrid>
              <a:tr h="3047348">
                <a:tc>
                  <a:txBody>
                    <a:bodyPr/>
                    <a:lstStyle/>
                    <a:p>
                      <a:endParaRPr lang="fr-CA"/>
                    </a:p>
                  </a:txBody>
                  <a:tcPr>
                    <a:solidFill>
                      <a:schemeClr val="bg1">
                        <a:lumMod val="85000"/>
                      </a:schemeClr>
                    </a:solidFill>
                  </a:tcPr>
                </a:tc>
                <a:extLst>
                  <a:ext uri="{0D108BD9-81ED-4DB2-BD59-A6C34878D82A}">
                    <a16:rowId xmlns:a16="http://schemas.microsoft.com/office/drawing/2014/main" val="269282080"/>
                  </a:ext>
                </a:extLst>
              </a:tr>
            </a:tbl>
          </a:graphicData>
        </a:graphic>
      </p:graphicFrame>
    </p:spTree>
    <p:extLst>
      <p:ext uri="{BB962C8B-B14F-4D97-AF65-F5344CB8AC3E}">
        <p14:creationId xmlns:p14="http://schemas.microsoft.com/office/powerpoint/2010/main" val="50459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C1518A-4737-4BF0-B75A-1AD7C61313D2}"/>
              </a:ext>
            </a:extLst>
          </p:cNvPr>
          <p:cNvSpPr/>
          <p:nvPr>
            <p:custDataLst>
              <p:tags r:id="rId1"/>
            </p:custDataLst>
          </p:nvPr>
        </p:nvSpPr>
        <p:spPr>
          <a:xfrm>
            <a:off x="197223" y="846730"/>
            <a:ext cx="7422776" cy="461665"/>
          </a:xfrm>
          <a:prstGeom prst="rect">
            <a:avLst/>
          </a:prstGeom>
        </p:spPr>
        <p:txBody>
          <a:bodyPr wrap="square" anchor="t">
            <a:spAutoFit/>
          </a:bodyPr>
          <a:lstStyle/>
          <a:p>
            <a:r>
              <a:rPr lang="fr-CA" sz="2400">
                <a:solidFill>
                  <a:schemeClr val="accent6"/>
                </a:solidFill>
                <a:latin typeface="Arial"/>
                <a:cs typeface="Arial"/>
              </a:rPr>
              <a:t>Qu’est-ce qu’il est interdit de faire sur internet?</a:t>
            </a:r>
          </a:p>
        </p:txBody>
      </p:sp>
      <p:sp>
        <p:nvSpPr>
          <p:cNvPr id="3" name="ZoneTexte 2">
            <a:extLst>
              <a:ext uri="{FF2B5EF4-FFF2-40B4-BE49-F238E27FC236}">
                <a16:creationId xmlns:a16="http://schemas.microsoft.com/office/drawing/2014/main" id="{62827710-47D0-42BA-9D0B-0D19BB19F349}"/>
              </a:ext>
            </a:extLst>
          </p:cNvPr>
          <p:cNvSpPr txBox="1"/>
          <p:nvPr>
            <p:custDataLst>
              <p:tags r:id="rId2"/>
            </p:custDataLst>
          </p:nvPr>
        </p:nvSpPr>
        <p:spPr>
          <a:xfrm>
            <a:off x="289932" y="1524000"/>
            <a:ext cx="7114915" cy="954107"/>
          </a:xfrm>
          <a:prstGeom prst="rect">
            <a:avLst/>
          </a:prstGeom>
          <a:noFill/>
        </p:spPr>
        <p:txBody>
          <a:bodyPr wrap="square" rtlCol="0" anchor="t">
            <a:spAutoFit/>
          </a:bodyPr>
          <a:lstStyle/>
          <a:p>
            <a:r>
              <a:rPr lang="fr-CA" sz="2800">
                <a:latin typeface="Arial"/>
                <a:cs typeface="Arial"/>
              </a:rPr>
              <a:t>4. Le partage de certaines chansons, vidéos ou œuvres d’art</a:t>
            </a:r>
          </a:p>
        </p:txBody>
      </p:sp>
      <p:sp>
        <p:nvSpPr>
          <p:cNvPr id="4" name="ZoneTexte 3">
            <a:extLst>
              <a:ext uri="{FF2B5EF4-FFF2-40B4-BE49-F238E27FC236}">
                <a16:creationId xmlns:a16="http://schemas.microsoft.com/office/drawing/2014/main" id="{D067F117-3E06-4386-ACD5-4FAD47CF9C66}"/>
              </a:ext>
            </a:extLst>
          </p:cNvPr>
          <p:cNvSpPr txBox="1"/>
          <p:nvPr>
            <p:custDataLst>
              <p:tags r:id="rId3"/>
            </p:custDataLst>
          </p:nvPr>
        </p:nvSpPr>
        <p:spPr>
          <a:xfrm>
            <a:off x="1877659" y="5265091"/>
            <a:ext cx="5094750" cy="1200329"/>
          </a:xfrm>
          <a:prstGeom prst="rect">
            <a:avLst/>
          </a:prstGeom>
          <a:noFill/>
        </p:spPr>
        <p:txBody>
          <a:bodyPr wrap="square" rtlCol="0" anchor="t">
            <a:spAutoFit/>
          </a:bodyPr>
          <a:lstStyle/>
          <a:p>
            <a:r>
              <a:rPr lang="fr-CA" sz="2400">
                <a:latin typeface="Arial"/>
                <a:cs typeface="Arial"/>
              </a:rPr>
              <a:t>Que font certains sites Web, comme YouTube, pour aider les artistes à protéger leurs œuvres? </a:t>
            </a:r>
          </a:p>
        </p:txBody>
      </p:sp>
      <p:pic>
        <p:nvPicPr>
          <p:cNvPr id="5122" name="Picture 2">
            <a:extLst>
              <a:ext uri="{FF2B5EF4-FFF2-40B4-BE49-F238E27FC236}">
                <a16:creationId xmlns:a16="http://schemas.microsoft.com/office/drawing/2014/main" id="{F24B9FB1-C3F4-4805-8F1C-75A3CF847F87}"/>
              </a:ext>
            </a:extLst>
          </p:cNvPr>
          <p:cNvPicPr>
            <a:picLocks noChangeAspect="1" noChangeArrowheads="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5135378" y="1715342"/>
            <a:ext cx="3789405" cy="378940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7985A56-2349-44D6-8620-3DD8984FB1B3}"/>
              </a:ext>
            </a:extLst>
          </p:cNvPr>
          <p:cNvSpPr txBox="1"/>
          <p:nvPr>
            <p:custDataLst>
              <p:tags r:id="rId5"/>
            </p:custDataLst>
          </p:nvPr>
        </p:nvSpPr>
        <p:spPr>
          <a:xfrm>
            <a:off x="1115683" y="3329796"/>
            <a:ext cx="32176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t>Le droit d'auteur, pourquoi ça existe?</a:t>
            </a:r>
            <a:endParaRPr lang="fr-FR" sz="2800">
              <a:cs typeface="Calibri"/>
            </a:endParaRPr>
          </a:p>
        </p:txBody>
      </p:sp>
    </p:spTree>
    <p:extLst>
      <p:ext uri="{BB962C8B-B14F-4D97-AF65-F5344CB8AC3E}">
        <p14:creationId xmlns:p14="http://schemas.microsoft.com/office/powerpoint/2010/main" val="1050467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693633A-0484-433A-90D4-227B44465990}"/>
              </a:ext>
            </a:extLst>
          </p:cNvPr>
          <p:cNvSpPr txBox="1"/>
          <p:nvPr>
            <p:custDataLst>
              <p:tags r:id="rId1"/>
            </p:custDataLst>
          </p:nvPr>
        </p:nvSpPr>
        <p:spPr>
          <a:xfrm>
            <a:off x="26893" y="753035"/>
            <a:ext cx="7548283" cy="584775"/>
          </a:xfrm>
          <a:prstGeom prst="rect">
            <a:avLst/>
          </a:prstGeom>
          <a:noFill/>
        </p:spPr>
        <p:txBody>
          <a:bodyPr wrap="square" rtlCol="0" anchor="t">
            <a:spAutoFit/>
          </a:bodyPr>
          <a:lstStyle/>
          <a:p>
            <a:r>
              <a:rPr lang="fr-CA" sz="3200" dirty="0">
                <a:latin typeface="Arial"/>
                <a:cs typeface="Arial"/>
              </a:rPr>
              <a:t>5. Internet et mes données personnelles</a:t>
            </a:r>
          </a:p>
        </p:txBody>
      </p:sp>
      <p:sp>
        <p:nvSpPr>
          <p:cNvPr id="4" name="ZoneTexte 3">
            <a:extLst>
              <a:ext uri="{FF2B5EF4-FFF2-40B4-BE49-F238E27FC236}">
                <a16:creationId xmlns:a16="http://schemas.microsoft.com/office/drawing/2014/main" id="{0AB6E710-D5A3-4EC9-A3C9-F7E5289A921E}"/>
              </a:ext>
            </a:extLst>
          </p:cNvPr>
          <p:cNvSpPr txBox="1"/>
          <p:nvPr>
            <p:custDataLst>
              <p:tags r:id="rId2"/>
            </p:custDataLst>
          </p:nvPr>
        </p:nvSpPr>
        <p:spPr>
          <a:xfrm>
            <a:off x="170328" y="1775012"/>
            <a:ext cx="7300532" cy="461665"/>
          </a:xfrm>
          <a:prstGeom prst="rect">
            <a:avLst/>
          </a:prstGeom>
          <a:noFill/>
        </p:spPr>
        <p:txBody>
          <a:bodyPr wrap="square" rtlCol="0" anchor="t">
            <a:spAutoFit/>
          </a:bodyPr>
          <a:lstStyle/>
          <a:p>
            <a:r>
              <a:rPr lang="fr-CA" sz="2400">
                <a:latin typeface="Arial"/>
                <a:cs typeface="Arial"/>
              </a:rPr>
              <a:t>5.1 Les données personnelles, qu’est-ce que c’est?</a:t>
            </a:r>
          </a:p>
        </p:txBody>
      </p:sp>
      <p:graphicFrame>
        <p:nvGraphicFramePr>
          <p:cNvPr id="2" name="Tableau 4">
            <a:extLst>
              <a:ext uri="{FF2B5EF4-FFF2-40B4-BE49-F238E27FC236}">
                <a16:creationId xmlns:a16="http://schemas.microsoft.com/office/drawing/2014/main" id="{D78D93A6-4433-41C1-99CC-37883D28A5DE}"/>
              </a:ext>
            </a:extLst>
          </p:cNvPr>
          <p:cNvGraphicFramePr>
            <a:graphicFrameLocks noGrp="1"/>
          </p:cNvGraphicFramePr>
          <p:nvPr>
            <p:custDataLst>
              <p:tags r:id="rId3"/>
            </p:custDataLst>
            <p:extLst>
              <p:ext uri="{D42A27DB-BD31-4B8C-83A1-F6EECF244321}">
                <p14:modId xmlns:p14="http://schemas.microsoft.com/office/powerpoint/2010/main" val="3369056246"/>
              </p:ext>
            </p:extLst>
          </p:nvPr>
        </p:nvGraphicFramePr>
        <p:xfrm>
          <a:off x="516435" y="2562678"/>
          <a:ext cx="7913715" cy="3680847"/>
        </p:xfrm>
        <a:graphic>
          <a:graphicData uri="http://schemas.openxmlformats.org/drawingml/2006/table">
            <a:tbl>
              <a:tblPr firstRow="1" bandRow="1">
                <a:tableStyleId>{5C22544A-7EE6-4342-B048-85BDC9FD1C3A}</a:tableStyleId>
              </a:tblPr>
              <a:tblGrid>
                <a:gridCol w="7913715">
                  <a:extLst>
                    <a:ext uri="{9D8B030D-6E8A-4147-A177-3AD203B41FA5}">
                      <a16:colId xmlns:a16="http://schemas.microsoft.com/office/drawing/2014/main" val="2775833946"/>
                    </a:ext>
                  </a:extLst>
                </a:gridCol>
              </a:tblGrid>
              <a:tr h="3680847">
                <a:tc>
                  <a:txBody>
                    <a:bodyPr/>
                    <a:lstStyle/>
                    <a:p>
                      <a:endParaRPr lang="fr-FR"/>
                    </a:p>
                  </a:txBody>
                  <a:tcPr>
                    <a:solidFill>
                      <a:schemeClr val="bg1">
                        <a:lumMod val="85000"/>
                      </a:schemeClr>
                    </a:solidFill>
                  </a:tcPr>
                </a:tc>
                <a:extLst>
                  <a:ext uri="{0D108BD9-81ED-4DB2-BD59-A6C34878D82A}">
                    <a16:rowId xmlns:a16="http://schemas.microsoft.com/office/drawing/2014/main" val="1576654145"/>
                  </a:ext>
                </a:extLst>
              </a:tr>
            </a:tbl>
          </a:graphicData>
        </a:graphic>
      </p:graphicFrame>
    </p:spTree>
    <p:extLst>
      <p:ext uri="{BB962C8B-B14F-4D97-AF65-F5344CB8AC3E}">
        <p14:creationId xmlns:p14="http://schemas.microsoft.com/office/powerpoint/2010/main" val="96895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61DAD6-02F0-40BE-957E-C8EEC15ADF22}"/>
              </a:ext>
            </a:extLst>
          </p:cNvPr>
          <p:cNvSpPr txBox="1"/>
          <p:nvPr>
            <p:custDataLst>
              <p:tags r:id="rId1"/>
            </p:custDataLst>
          </p:nvPr>
        </p:nvSpPr>
        <p:spPr>
          <a:xfrm>
            <a:off x="170667" y="738658"/>
            <a:ext cx="7548283" cy="584775"/>
          </a:xfrm>
          <a:prstGeom prst="rect">
            <a:avLst/>
          </a:prstGeom>
          <a:noFill/>
        </p:spPr>
        <p:txBody>
          <a:bodyPr wrap="square" rtlCol="0" anchor="t">
            <a:spAutoFit/>
          </a:bodyPr>
          <a:lstStyle/>
          <a:p>
            <a:r>
              <a:rPr lang="fr-CA" sz="3200">
                <a:latin typeface="Arial"/>
                <a:cs typeface="Arial"/>
              </a:rPr>
              <a:t>5. Internet et mes données personnelles.</a:t>
            </a:r>
          </a:p>
        </p:txBody>
      </p:sp>
      <p:sp>
        <p:nvSpPr>
          <p:cNvPr id="3" name="ZoneTexte 2">
            <a:extLst>
              <a:ext uri="{FF2B5EF4-FFF2-40B4-BE49-F238E27FC236}">
                <a16:creationId xmlns:a16="http://schemas.microsoft.com/office/drawing/2014/main" id="{4894DBCE-A059-4A42-A733-D38933B5F039}"/>
              </a:ext>
            </a:extLst>
          </p:cNvPr>
          <p:cNvSpPr txBox="1"/>
          <p:nvPr>
            <p:custDataLst>
              <p:tags r:id="rId2"/>
            </p:custDataLst>
          </p:nvPr>
        </p:nvSpPr>
        <p:spPr>
          <a:xfrm>
            <a:off x="170328" y="1775012"/>
            <a:ext cx="7148132" cy="461665"/>
          </a:xfrm>
          <a:prstGeom prst="rect">
            <a:avLst/>
          </a:prstGeom>
          <a:noFill/>
        </p:spPr>
        <p:txBody>
          <a:bodyPr wrap="square" rtlCol="0" anchor="t">
            <a:spAutoFit/>
          </a:bodyPr>
          <a:lstStyle/>
          <a:p>
            <a:r>
              <a:rPr lang="fr-CA" sz="2400">
                <a:latin typeface="Arial"/>
                <a:cs typeface="Arial"/>
              </a:rPr>
              <a:t>5.2 Pourquoi protéger ses données personnelles</a:t>
            </a:r>
          </a:p>
        </p:txBody>
      </p:sp>
      <p:sp>
        <p:nvSpPr>
          <p:cNvPr id="4" name="ZoneTexte 3">
            <a:extLst>
              <a:ext uri="{FF2B5EF4-FFF2-40B4-BE49-F238E27FC236}">
                <a16:creationId xmlns:a16="http://schemas.microsoft.com/office/drawing/2014/main" id="{E07931DC-84B7-4E33-B089-64F1766B1FF9}"/>
              </a:ext>
            </a:extLst>
          </p:cNvPr>
          <p:cNvSpPr txBox="1"/>
          <p:nvPr>
            <p:custDataLst>
              <p:tags r:id="rId3"/>
            </p:custDataLst>
          </p:nvPr>
        </p:nvSpPr>
        <p:spPr>
          <a:xfrm>
            <a:off x="275573" y="3107315"/>
            <a:ext cx="4296427" cy="369332"/>
          </a:xfrm>
          <a:prstGeom prst="rect">
            <a:avLst/>
          </a:prstGeom>
          <a:noFill/>
        </p:spPr>
        <p:txBody>
          <a:bodyPr wrap="square" rtlCol="0" anchor="t">
            <a:spAutoFit/>
          </a:bodyPr>
          <a:lstStyle/>
          <a:p>
            <a:r>
              <a:rPr lang="fr-CA">
                <a:latin typeface="Arial"/>
                <a:cs typeface="Arial"/>
              </a:rPr>
              <a:t>Le vol d’identité, qu’est-ce que c’est?</a:t>
            </a:r>
            <a:endParaRPr lang="en-CA">
              <a:latin typeface="Arial"/>
              <a:cs typeface="Arial"/>
            </a:endParaRPr>
          </a:p>
        </p:txBody>
      </p:sp>
      <p:sp>
        <p:nvSpPr>
          <p:cNvPr id="5" name="ZoneTexte 4">
            <a:extLst>
              <a:ext uri="{FF2B5EF4-FFF2-40B4-BE49-F238E27FC236}">
                <a16:creationId xmlns:a16="http://schemas.microsoft.com/office/drawing/2014/main" id="{B2E9AE41-202D-4F0C-83F6-C24CAA638A59}"/>
              </a:ext>
            </a:extLst>
          </p:cNvPr>
          <p:cNvSpPr txBox="1"/>
          <p:nvPr>
            <p:custDataLst>
              <p:tags r:id="rId4"/>
            </p:custDataLst>
          </p:nvPr>
        </p:nvSpPr>
        <p:spPr>
          <a:xfrm>
            <a:off x="261718" y="4033371"/>
            <a:ext cx="4992761" cy="369332"/>
          </a:xfrm>
          <a:prstGeom prst="rect">
            <a:avLst/>
          </a:prstGeom>
          <a:noFill/>
        </p:spPr>
        <p:txBody>
          <a:bodyPr wrap="square" rtlCol="0" anchor="t">
            <a:spAutoFit/>
          </a:bodyPr>
          <a:lstStyle/>
          <a:p>
            <a:r>
              <a:rPr lang="fr-CA">
                <a:latin typeface="Arial"/>
                <a:cs typeface="Arial"/>
              </a:rPr>
              <a:t>Quelles pourraient en être les conséquences?</a:t>
            </a:r>
            <a:endParaRPr lang="en-CA">
              <a:latin typeface="Arial"/>
              <a:cs typeface="Arial"/>
            </a:endParaRPr>
          </a:p>
        </p:txBody>
      </p:sp>
      <p:pic>
        <p:nvPicPr>
          <p:cNvPr id="4098" name="Picture 2">
            <a:extLst>
              <a:ext uri="{FF2B5EF4-FFF2-40B4-BE49-F238E27FC236}">
                <a16:creationId xmlns:a16="http://schemas.microsoft.com/office/drawing/2014/main" id="{79595288-81B6-4ADF-B6E8-56E9B9C5CBD1}"/>
              </a:ext>
            </a:extLst>
          </p:cNvPr>
          <p:cNvPicPr>
            <a:picLocks noChangeAspect="1" noChangeArrowheads="1"/>
          </p:cNvPicPr>
          <p:nvPr>
            <p:custDataLst>
              <p:tags r:id="rId5"/>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5117742" y="2688256"/>
            <a:ext cx="3750685" cy="375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0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61DAD6-02F0-40BE-957E-C8EEC15ADF22}"/>
              </a:ext>
            </a:extLst>
          </p:cNvPr>
          <p:cNvSpPr txBox="1"/>
          <p:nvPr>
            <p:custDataLst>
              <p:tags r:id="rId1"/>
            </p:custDataLst>
          </p:nvPr>
        </p:nvSpPr>
        <p:spPr>
          <a:xfrm>
            <a:off x="26893" y="531362"/>
            <a:ext cx="7548283" cy="584775"/>
          </a:xfrm>
          <a:prstGeom prst="rect">
            <a:avLst/>
          </a:prstGeom>
          <a:noFill/>
        </p:spPr>
        <p:txBody>
          <a:bodyPr wrap="square" rtlCol="0" anchor="t">
            <a:spAutoFit/>
          </a:bodyPr>
          <a:lstStyle/>
          <a:p>
            <a:r>
              <a:rPr lang="fr-CA" sz="3200">
                <a:latin typeface="Arial"/>
                <a:cs typeface="Arial"/>
              </a:rPr>
              <a:t>5. Internet et mes données personnelles.</a:t>
            </a:r>
          </a:p>
        </p:txBody>
      </p:sp>
      <p:sp>
        <p:nvSpPr>
          <p:cNvPr id="4" name="ZoneTexte 3">
            <a:extLst>
              <a:ext uri="{FF2B5EF4-FFF2-40B4-BE49-F238E27FC236}">
                <a16:creationId xmlns:a16="http://schemas.microsoft.com/office/drawing/2014/main" id="{580A7ADE-29AB-459C-B520-0CC6EE41F4EA}"/>
              </a:ext>
            </a:extLst>
          </p:cNvPr>
          <p:cNvSpPr txBox="1"/>
          <p:nvPr>
            <p:custDataLst>
              <p:tags r:id="rId2"/>
            </p:custDataLst>
          </p:nvPr>
        </p:nvSpPr>
        <p:spPr>
          <a:xfrm>
            <a:off x="4074" y="1262394"/>
            <a:ext cx="7328241" cy="461665"/>
          </a:xfrm>
          <a:prstGeom prst="rect">
            <a:avLst/>
          </a:prstGeom>
          <a:noFill/>
        </p:spPr>
        <p:txBody>
          <a:bodyPr wrap="square" rtlCol="0" anchor="t">
            <a:spAutoFit/>
          </a:bodyPr>
          <a:lstStyle/>
          <a:p>
            <a:r>
              <a:rPr lang="fr-CA" sz="2400">
                <a:latin typeface="Arial"/>
                <a:cs typeface="Arial"/>
              </a:rPr>
              <a:t>5.3 Comment protéger ses données personnelles</a:t>
            </a:r>
          </a:p>
        </p:txBody>
      </p:sp>
      <p:sp>
        <p:nvSpPr>
          <p:cNvPr id="3" name="ZoneTexte 2">
            <a:extLst>
              <a:ext uri="{FF2B5EF4-FFF2-40B4-BE49-F238E27FC236}">
                <a16:creationId xmlns:a16="http://schemas.microsoft.com/office/drawing/2014/main" id="{6D7A7801-5F93-4A1B-9C4B-5C5A17CFCD08}"/>
              </a:ext>
            </a:extLst>
          </p:cNvPr>
          <p:cNvSpPr txBox="1"/>
          <p:nvPr>
            <p:custDataLst>
              <p:tags r:id="rId3"/>
            </p:custDataLst>
          </p:nvPr>
        </p:nvSpPr>
        <p:spPr>
          <a:xfrm>
            <a:off x="-1754" y="1907586"/>
            <a:ext cx="8602307" cy="1384995"/>
          </a:xfrm>
          <a:prstGeom prst="rect">
            <a:avLst/>
          </a:prstGeom>
          <a:noFill/>
        </p:spPr>
        <p:txBody>
          <a:bodyPr wrap="square" rtlCol="0" anchor="t">
            <a:spAutoFit/>
          </a:bodyPr>
          <a:lstStyle/>
          <a:p>
            <a:pPr marL="457200" indent="-457200">
              <a:buFont typeface="Arial" panose="020B0604020202020204" pitchFamily="34" charset="0"/>
              <a:buChar char="•"/>
            </a:pPr>
            <a:r>
              <a:rPr lang="fr-CA" sz="2800" dirty="0">
                <a:latin typeface="Arial"/>
                <a:cs typeface="Arial"/>
              </a:rPr>
              <a:t>Ne pas partager ses informations personnelles sur Internet</a:t>
            </a:r>
          </a:p>
          <a:p>
            <a:pPr marL="457200" indent="-457200">
              <a:buFont typeface="Arial" panose="020B0604020202020204" pitchFamily="34" charset="0"/>
              <a:buChar char="•"/>
            </a:pPr>
            <a:r>
              <a:rPr lang="fr-CA" sz="2800" dirty="0">
                <a:latin typeface="Arial"/>
                <a:cs typeface="Arial"/>
              </a:rPr>
              <a:t>Avoir de bons mots de passe</a:t>
            </a:r>
          </a:p>
        </p:txBody>
      </p:sp>
      <p:sp>
        <p:nvSpPr>
          <p:cNvPr id="5" name="ZoneTexte 4">
            <a:extLst>
              <a:ext uri="{FF2B5EF4-FFF2-40B4-BE49-F238E27FC236}">
                <a16:creationId xmlns:a16="http://schemas.microsoft.com/office/drawing/2014/main" id="{90E0C234-5FE0-4242-90C9-D3EAAC7823E4}"/>
              </a:ext>
            </a:extLst>
          </p:cNvPr>
          <p:cNvSpPr txBox="1"/>
          <p:nvPr>
            <p:custDataLst>
              <p:tags r:id="rId4"/>
            </p:custDataLst>
          </p:nvPr>
        </p:nvSpPr>
        <p:spPr>
          <a:xfrm>
            <a:off x="31783" y="3800198"/>
            <a:ext cx="5167424" cy="369332"/>
          </a:xfrm>
          <a:prstGeom prst="rect">
            <a:avLst/>
          </a:prstGeom>
          <a:noFill/>
        </p:spPr>
        <p:txBody>
          <a:bodyPr wrap="square" rtlCol="0" anchor="t">
            <a:spAutoFit/>
          </a:bodyPr>
          <a:lstStyle/>
          <a:p>
            <a:r>
              <a:rPr lang="fr-CA">
                <a:latin typeface="Arial"/>
                <a:cs typeface="Arial"/>
              </a:rPr>
              <a:t>Les caractéristiques d’un bon mot de passe : </a:t>
            </a:r>
            <a:endParaRPr lang="en-CA">
              <a:latin typeface="Arial"/>
              <a:cs typeface="Arial"/>
            </a:endParaRPr>
          </a:p>
        </p:txBody>
      </p:sp>
      <p:graphicFrame>
        <p:nvGraphicFramePr>
          <p:cNvPr id="8" name="Tableau 8">
            <a:extLst>
              <a:ext uri="{FF2B5EF4-FFF2-40B4-BE49-F238E27FC236}">
                <a16:creationId xmlns:a16="http://schemas.microsoft.com/office/drawing/2014/main" id="{4E348022-222D-4B31-84F9-102C9CD3D5C7}"/>
              </a:ext>
            </a:extLst>
          </p:cNvPr>
          <p:cNvGraphicFramePr>
            <a:graphicFrameLocks noGrp="1"/>
          </p:cNvGraphicFramePr>
          <p:nvPr>
            <p:custDataLst>
              <p:tags r:id="rId5"/>
            </p:custDataLst>
            <p:extLst>
              <p:ext uri="{D42A27DB-BD31-4B8C-83A1-F6EECF244321}">
                <p14:modId xmlns:p14="http://schemas.microsoft.com/office/powerpoint/2010/main" val="4109654540"/>
              </p:ext>
            </p:extLst>
          </p:nvPr>
        </p:nvGraphicFramePr>
        <p:xfrm>
          <a:off x="588334" y="4181605"/>
          <a:ext cx="7992139" cy="2381692"/>
        </p:xfrm>
        <a:graphic>
          <a:graphicData uri="http://schemas.openxmlformats.org/drawingml/2006/table">
            <a:tbl>
              <a:tblPr firstRow="1" bandRow="1">
                <a:tableStyleId>{5C22544A-7EE6-4342-B048-85BDC9FD1C3A}</a:tableStyleId>
              </a:tblPr>
              <a:tblGrid>
                <a:gridCol w="7992139">
                  <a:extLst>
                    <a:ext uri="{9D8B030D-6E8A-4147-A177-3AD203B41FA5}">
                      <a16:colId xmlns:a16="http://schemas.microsoft.com/office/drawing/2014/main" val="555581899"/>
                    </a:ext>
                  </a:extLst>
                </a:gridCol>
              </a:tblGrid>
              <a:tr h="2381692">
                <a:tc>
                  <a:txBody>
                    <a:bodyPr/>
                    <a:lstStyle/>
                    <a:p>
                      <a:endParaRPr lang="en-CA"/>
                    </a:p>
                  </a:txBody>
                  <a:tcPr>
                    <a:solidFill>
                      <a:schemeClr val="bg1">
                        <a:lumMod val="85000"/>
                      </a:schemeClr>
                    </a:solidFill>
                  </a:tcPr>
                </a:tc>
                <a:extLst>
                  <a:ext uri="{0D108BD9-81ED-4DB2-BD59-A6C34878D82A}">
                    <a16:rowId xmlns:a16="http://schemas.microsoft.com/office/drawing/2014/main" val="4254140898"/>
                  </a:ext>
                </a:extLst>
              </a:tr>
            </a:tbl>
          </a:graphicData>
        </a:graphic>
      </p:graphicFrame>
    </p:spTree>
    <p:extLst>
      <p:ext uri="{BB962C8B-B14F-4D97-AF65-F5344CB8AC3E}">
        <p14:creationId xmlns:p14="http://schemas.microsoft.com/office/powerpoint/2010/main" val="190979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B007ADB-1C69-428C-BCAA-EF43DBD0CEAE}"/>
              </a:ext>
            </a:extLst>
          </p:cNvPr>
          <p:cNvSpPr txBox="1"/>
          <p:nvPr>
            <p:custDataLst>
              <p:tags r:id="rId1"/>
            </p:custDataLst>
          </p:nvPr>
        </p:nvSpPr>
        <p:spPr>
          <a:xfrm>
            <a:off x="188257" y="735105"/>
            <a:ext cx="8241010" cy="523220"/>
          </a:xfrm>
          <a:prstGeom prst="rect">
            <a:avLst/>
          </a:prstGeom>
          <a:noFill/>
        </p:spPr>
        <p:txBody>
          <a:bodyPr wrap="square" rtlCol="0" anchor="t">
            <a:spAutoFit/>
          </a:bodyPr>
          <a:lstStyle/>
          <a:p>
            <a:r>
              <a:rPr lang="fr-CA" sz="2800">
                <a:latin typeface="Arial"/>
                <a:cs typeface="Arial"/>
              </a:rPr>
              <a:t>6. Que faire si j’ai des problèmes en ligne?</a:t>
            </a:r>
          </a:p>
        </p:txBody>
      </p:sp>
      <p:sp>
        <p:nvSpPr>
          <p:cNvPr id="3" name="Rectangle 2">
            <a:extLst>
              <a:ext uri="{FF2B5EF4-FFF2-40B4-BE49-F238E27FC236}">
                <a16:creationId xmlns:a16="http://schemas.microsoft.com/office/drawing/2014/main" id="{3E3CC044-0DD5-4B57-A01F-C71689ADE697}"/>
              </a:ext>
            </a:extLst>
          </p:cNvPr>
          <p:cNvSpPr/>
          <p:nvPr>
            <p:custDataLst>
              <p:tags r:id="rId2"/>
            </p:custDataLst>
          </p:nvPr>
        </p:nvSpPr>
        <p:spPr>
          <a:xfrm>
            <a:off x="262328" y="1485658"/>
            <a:ext cx="6970536" cy="461665"/>
          </a:xfrm>
          <a:prstGeom prst="rect">
            <a:avLst/>
          </a:prstGeom>
        </p:spPr>
        <p:txBody>
          <a:bodyPr wrap="square" anchor="t">
            <a:spAutoFit/>
          </a:bodyPr>
          <a:lstStyle/>
          <a:p>
            <a:r>
              <a:rPr lang="fr-CA" sz="2400">
                <a:solidFill>
                  <a:srgbClr val="000000"/>
                </a:solidFill>
                <a:latin typeface="Arial"/>
                <a:cs typeface="Calibri"/>
              </a:rPr>
              <a:t>6.1 Bien comprendre la gravité de la situation </a:t>
            </a:r>
            <a:endParaRPr lang="fr-CA" sz="2400">
              <a:latin typeface="Arial"/>
              <a:cs typeface="Calibri"/>
            </a:endParaRPr>
          </a:p>
        </p:txBody>
      </p:sp>
      <p:sp>
        <p:nvSpPr>
          <p:cNvPr id="5" name="ZoneTexte 4">
            <a:extLst>
              <a:ext uri="{FF2B5EF4-FFF2-40B4-BE49-F238E27FC236}">
                <a16:creationId xmlns:a16="http://schemas.microsoft.com/office/drawing/2014/main" id="{9831B263-3A09-40CD-90ED-496AB0380486}"/>
              </a:ext>
            </a:extLst>
          </p:cNvPr>
          <p:cNvSpPr txBox="1"/>
          <p:nvPr>
            <p:custDataLst>
              <p:tags r:id="rId3"/>
            </p:custDataLst>
          </p:nvPr>
        </p:nvSpPr>
        <p:spPr>
          <a:xfrm>
            <a:off x="665017" y="2270910"/>
            <a:ext cx="72874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cs typeface="Calibri"/>
              </a:rPr>
              <a:t>Comme nous l'avons vu, plusieurs comportements peuvent avoir des conséquences plus ou moins graves sur nous-même et sur les autres.</a:t>
            </a:r>
          </a:p>
        </p:txBody>
      </p:sp>
      <p:pic>
        <p:nvPicPr>
          <p:cNvPr id="6" name="Image 5">
            <a:extLst>
              <a:ext uri="{FF2B5EF4-FFF2-40B4-BE49-F238E27FC236}">
                <a16:creationId xmlns:a16="http://schemas.microsoft.com/office/drawing/2014/main" id="{60375152-0C38-44DA-85A0-B966BF882410}"/>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699963" y="3471239"/>
            <a:ext cx="2719049" cy="2705195"/>
          </a:xfrm>
          <a:prstGeom prst="rect">
            <a:avLst/>
          </a:prstGeom>
        </p:spPr>
      </p:pic>
      <p:sp>
        <p:nvSpPr>
          <p:cNvPr id="7" name="Rectangle 6">
            <a:extLst>
              <a:ext uri="{FF2B5EF4-FFF2-40B4-BE49-F238E27FC236}">
                <a16:creationId xmlns:a16="http://schemas.microsoft.com/office/drawing/2014/main" id="{E34B0732-60A6-4BB9-87BA-3722088DF69F}"/>
              </a:ext>
            </a:extLst>
          </p:cNvPr>
          <p:cNvSpPr/>
          <p:nvPr>
            <p:custDataLst>
              <p:tags r:id="rId5"/>
            </p:custDataLst>
          </p:nvPr>
        </p:nvSpPr>
        <p:spPr>
          <a:xfrm>
            <a:off x="1795228" y="4048903"/>
            <a:ext cx="3904735" cy="1323439"/>
          </a:xfrm>
          <a:prstGeom prst="rect">
            <a:avLst/>
          </a:prstGeom>
        </p:spPr>
        <p:txBody>
          <a:bodyPr wrap="square" anchor="t">
            <a:spAutoFit/>
          </a:bodyPr>
          <a:lstStyle/>
          <a:p>
            <a:r>
              <a:rPr lang="fr-FR" sz="2000">
                <a:latin typeface="Arial"/>
                <a:cs typeface="Calibri"/>
              </a:rPr>
              <a:t>Comme le niveau de gravité de ces comportements change beaucoup, notre réaction face à ceux-ci doit s'y adapter!</a:t>
            </a:r>
          </a:p>
        </p:txBody>
      </p:sp>
    </p:spTree>
    <p:extLst>
      <p:ext uri="{BB962C8B-B14F-4D97-AF65-F5344CB8AC3E}">
        <p14:creationId xmlns:p14="http://schemas.microsoft.com/office/powerpoint/2010/main" val="4031960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B007ADB-1C69-428C-BCAA-EF43DBD0CEAE}"/>
              </a:ext>
            </a:extLst>
          </p:cNvPr>
          <p:cNvSpPr txBox="1"/>
          <p:nvPr>
            <p:custDataLst>
              <p:tags r:id="rId1"/>
            </p:custDataLst>
          </p:nvPr>
        </p:nvSpPr>
        <p:spPr>
          <a:xfrm>
            <a:off x="188257" y="735105"/>
            <a:ext cx="7548283" cy="523220"/>
          </a:xfrm>
          <a:prstGeom prst="rect">
            <a:avLst/>
          </a:prstGeom>
          <a:noFill/>
        </p:spPr>
        <p:txBody>
          <a:bodyPr wrap="square" rtlCol="0" anchor="t">
            <a:spAutoFit/>
          </a:bodyPr>
          <a:lstStyle/>
          <a:p>
            <a:r>
              <a:rPr lang="fr-CA" sz="2800">
                <a:latin typeface="Arial"/>
                <a:cs typeface="Arial"/>
              </a:rPr>
              <a:t>6. Que faire si j’ai des problèmes en ligne?</a:t>
            </a:r>
          </a:p>
        </p:txBody>
      </p:sp>
      <p:sp>
        <p:nvSpPr>
          <p:cNvPr id="3" name="Rectangle 2">
            <a:extLst>
              <a:ext uri="{FF2B5EF4-FFF2-40B4-BE49-F238E27FC236}">
                <a16:creationId xmlns:a16="http://schemas.microsoft.com/office/drawing/2014/main" id="{3E3CC044-0DD5-4B57-A01F-C71689ADE697}"/>
              </a:ext>
            </a:extLst>
          </p:cNvPr>
          <p:cNvSpPr/>
          <p:nvPr>
            <p:custDataLst>
              <p:tags r:id="rId2"/>
            </p:custDataLst>
          </p:nvPr>
        </p:nvSpPr>
        <p:spPr>
          <a:xfrm>
            <a:off x="267078" y="1261504"/>
            <a:ext cx="5961888" cy="461665"/>
          </a:xfrm>
          <a:prstGeom prst="rect">
            <a:avLst/>
          </a:prstGeom>
        </p:spPr>
        <p:txBody>
          <a:bodyPr wrap="none" anchor="t">
            <a:spAutoFit/>
          </a:bodyPr>
          <a:lstStyle/>
          <a:p>
            <a:r>
              <a:rPr lang="fr-CA" sz="2400">
                <a:solidFill>
                  <a:srgbClr val="000000"/>
                </a:solidFill>
                <a:latin typeface="Arial"/>
                <a:cs typeface="Calibri"/>
              </a:rPr>
              <a:t>6.2 Questionner notre utilisation d'internet </a:t>
            </a:r>
            <a:endParaRPr lang="fr-CA" sz="2400">
              <a:latin typeface="Arial"/>
              <a:cs typeface="Calibri"/>
            </a:endParaRPr>
          </a:p>
        </p:txBody>
      </p:sp>
      <p:sp>
        <p:nvSpPr>
          <p:cNvPr id="4" name="ZoneTexte 3">
            <a:extLst>
              <a:ext uri="{FF2B5EF4-FFF2-40B4-BE49-F238E27FC236}">
                <a16:creationId xmlns:a16="http://schemas.microsoft.com/office/drawing/2014/main" id="{205E1424-72C4-4802-BC96-7D0B5237DB22}"/>
              </a:ext>
            </a:extLst>
          </p:cNvPr>
          <p:cNvSpPr txBox="1"/>
          <p:nvPr>
            <p:custDataLst>
              <p:tags r:id="rId3"/>
            </p:custDataLst>
          </p:nvPr>
        </p:nvSpPr>
        <p:spPr>
          <a:xfrm>
            <a:off x="1708292" y="2584788"/>
            <a:ext cx="541791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Arial"/>
                <a:cs typeface="Arial"/>
              </a:rPr>
              <a:t>La cyberdépendance</a:t>
            </a:r>
          </a:p>
          <a:p>
            <a:pPr algn="ctr"/>
            <a:r>
              <a:rPr lang="fr-FR" sz="2400">
                <a:latin typeface="Arial"/>
                <a:cs typeface="Arial"/>
              </a:rPr>
              <a:t>Qu'est-ce que c'est?</a:t>
            </a:r>
          </a:p>
        </p:txBody>
      </p:sp>
      <p:sp>
        <p:nvSpPr>
          <p:cNvPr id="5" name="ZoneTexte 4">
            <a:extLst>
              <a:ext uri="{FF2B5EF4-FFF2-40B4-BE49-F238E27FC236}">
                <a16:creationId xmlns:a16="http://schemas.microsoft.com/office/drawing/2014/main" id="{F6E7FD53-118B-4D0E-BB96-13B7C78923FD}"/>
              </a:ext>
            </a:extLst>
          </p:cNvPr>
          <p:cNvSpPr txBox="1"/>
          <p:nvPr>
            <p:custDataLst>
              <p:tags r:id="rId4"/>
            </p:custDataLst>
          </p:nvPr>
        </p:nvSpPr>
        <p:spPr>
          <a:xfrm>
            <a:off x="1175284" y="4449923"/>
            <a:ext cx="51729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Est-</a:t>
            </a:r>
            <a:r>
              <a:rPr lang="en-US" sz="2400" dirty="0" err="1">
                <a:cs typeface="Calibri"/>
              </a:rPr>
              <a:t>ce</a:t>
            </a:r>
            <a:r>
              <a:rPr lang="en-US" sz="2400" dirty="0">
                <a:cs typeface="Calibri"/>
              </a:rPr>
              <a:t> que </a:t>
            </a:r>
            <a:r>
              <a:rPr lang="en-US" sz="2400" dirty="0" err="1">
                <a:cs typeface="Calibri"/>
              </a:rPr>
              <a:t>j’accorde</a:t>
            </a:r>
            <a:r>
              <a:rPr lang="en-US" sz="2400" dirty="0">
                <a:cs typeface="Calibri"/>
              </a:rPr>
              <a:t> trop </a:t>
            </a:r>
            <a:r>
              <a:rPr lang="en-US" sz="2400" dirty="0" err="1">
                <a:cs typeface="Calibri"/>
              </a:rPr>
              <a:t>d'importance</a:t>
            </a:r>
            <a:r>
              <a:rPr lang="en-US" sz="2400" dirty="0">
                <a:cs typeface="Calibri"/>
              </a:rPr>
              <a:t> aux </a:t>
            </a:r>
            <a:r>
              <a:rPr lang="en-US" sz="2400" dirty="0" err="1">
                <a:cs typeface="Calibri"/>
              </a:rPr>
              <a:t>réseaux</a:t>
            </a:r>
            <a:r>
              <a:rPr lang="en-US" sz="2400" dirty="0">
                <a:cs typeface="Calibri"/>
              </a:rPr>
              <a:t> </a:t>
            </a:r>
            <a:r>
              <a:rPr lang="en-US" sz="2400" dirty="0" err="1">
                <a:cs typeface="Calibri"/>
              </a:rPr>
              <a:t>sociaux</a:t>
            </a:r>
            <a:r>
              <a:rPr lang="en-US" sz="2400" dirty="0">
                <a:cs typeface="Calibri"/>
              </a:rPr>
              <a:t>? </a:t>
            </a:r>
          </a:p>
        </p:txBody>
      </p:sp>
      <p:sp>
        <p:nvSpPr>
          <p:cNvPr id="6" name="ZoneTexte 5">
            <a:extLst>
              <a:ext uri="{FF2B5EF4-FFF2-40B4-BE49-F238E27FC236}">
                <a16:creationId xmlns:a16="http://schemas.microsoft.com/office/drawing/2014/main" id="{AFCFB3FC-F93A-4EFD-8629-50E61130A5AC}"/>
              </a:ext>
            </a:extLst>
          </p:cNvPr>
          <p:cNvSpPr txBox="1"/>
          <p:nvPr>
            <p:custDataLst>
              <p:tags r:id="rId5"/>
            </p:custDataLst>
          </p:nvPr>
        </p:nvSpPr>
        <p:spPr>
          <a:xfrm>
            <a:off x="3624923" y="5528748"/>
            <a:ext cx="5791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Est-</a:t>
            </a:r>
            <a:r>
              <a:rPr lang="en-US" sz="2400" dirty="0" err="1">
                <a:cs typeface="Calibri"/>
              </a:rPr>
              <a:t>ce</a:t>
            </a:r>
            <a:r>
              <a:rPr lang="en-US" sz="2400" dirty="0">
                <a:cs typeface="Calibri"/>
              </a:rPr>
              <a:t> que </a:t>
            </a:r>
            <a:r>
              <a:rPr lang="en-US" sz="2400" dirty="0" err="1">
                <a:cs typeface="Calibri"/>
              </a:rPr>
              <a:t>j’accorde</a:t>
            </a:r>
            <a:r>
              <a:rPr lang="en-US" sz="2400" dirty="0">
                <a:cs typeface="Calibri"/>
              </a:rPr>
              <a:t> trop </a:t>
            </a:r>
            <a:r>
              <a:rPr lang="en-US" sz="2400" dirty="0" err="1">
                <a:cs typeface="Calibri"/>
              </a:rPr>
              <a:t>d'importance</a:t>
            </a:r>
            <a:r>
              <a:rPr lang="en-US" sz="2400" dirty="0">
                <a:cs typeface="Calibri"/>
              </a:rPr>
              <a:t> à </a:t>
            </a:r>
            <a:r>
              <a:rPr lang="en-US" sz="2400" dirty="0" err="1">
                <a:cs typeface="Calibri"/>
              </a:rPr>
              <a:t>l'opinion</a:t>
            </a:r>
            <a:r>
              <a:rPr lang="en-US" sz="2400" dirty="0">
                <a:cs typeface="Calibri"/>
              </a:rPr>
              <a:t> que les </a:t>
            </a:r>
            <a:r>
              <a:rPr lang="en-US" sz="2400" dirty="0" err="1">
                <a:cs typeface="Calibri"/>
              </a:rPr>
              <a:t>autres</a:t>
            </a:r>
            <a:r>
              <a:rPr lang="en-US" sz="2400" dirty="0">
                <a:cs typeface="Calibri"/>
              </a:rPr>
              <a:t> </a:t>
            </a:r>
            <a:r>
              <a:rPr lang="en-US" sz="2400" dirty="0" err="1">
                <a:cs typeface="Calibri"/>
              </a:rPr>
              <a:t>ont</a:t>
            </a:r>
            <a:r>
              <a:rPr lang="en-US" sz="2400" dirty="0">
                <a:cs typeface="Calibri"/>
              </a:rPr>
              <a:t> de </a:t>
            </a:r>
            <a:r>
              <a:rPr lang="en-US" sz="2400" dirty="0" err="1">
                <a:cs typeface="Calibri"/>
              </a:rPr>
              <a:t>moi</a:t>
            </a:r>
            <a:r>
              <a:rPr lang="en-US" sz="2400" dirty="0">
                <a:cs typeface="Calibri"/>
              </a:rPr>
              <a:t>?</a:t>
            </a:r>
          </a:p>
        </p:txBody>
      </p:sp>
    </p:spTree>
    <p:extLst>
      <p:ext uri="{BB962C8B-B14F-4D97-AF65-F5344CB8AC3E}">
        <p14:creationId xmlns:p14="http://schemas.microsoft.com/office/powerpoint/2010/main" val="3152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8858A5B-7D7E-4B69-844A-BF0B80465E6B}"/>
              </a:ext>
            </a:extLst>
          </p:cNvPr>
          <p:cNvSpPr txBox="1"/>
          <p:nvPr>
            <p:custDataLst>
              <p:tags r:id="rId1"/>
            </p:custDataLst>
          </p:nvPr>
        </p:nvSpPr>
        <p:spPr>
          <a:xfrm>
            <a:off x="511834" y="957532"/>
            <a:ext cx="65819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400">
                <a:latin typeface="Arial"/>
                <a:cs typeface="Arial"/>
              </a:rPr>
              <a:t>Les lois changent-elles à travers le temps?</a:t>
            </a:r>
          </a:p>
        </p:txBody>
      </p:sp>
      <p:sp>
        <p:nvSpPr>
          <p:cNvPr id="4" name="ZoneTexte 3">
            <a:extLst>
              <a:ext uri="{FF2B5EF4-FFF2-40B4-BE49-F238E27FC236}">
                <a16:creationId xmlns:a16="http://schemas.microsoft.com/office/drawing/2014/main" id="{B1BF7D2F-276D-4442-B274-E38124A49E0A}"/>
              </a:ext>
            </a:extLst>
          </p:cNvPr>
          <p:cNvSpPr txBox="1"/>
          <p:nvPr>
            <p:custDataLst>
              <p:tags r:id="rId2"/>
            </p:custDataLst>
          </p:nvPr>
        </p:nvSpPr>
        <p:spPr>
          <a:xfrm>
            <a:off x="511833" y="3588588"/>
            <a:ext cx="46285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latin typeface="Arial"/>
                <a:cs typeface="Arial"/>
              </a:rPr>
              <a:t>Les lois continueront-elles de changer?</a:t>
            </a:r>
          </a:p>
        </p:txBody>
      </p:sp>
      <p:pic>
        <p:nvPicPr>
          <p:cNvPr id="5" name="Image 4">
            <a:extLst>
              <a:ext uri="{FF2B5EF4-FFF2-40B4-BE49-F238E27FC236}">
                <a16:creationId xmlns:a16="http://schemas.microsoft.com/office/drawing/2014/main" id="{F541F763-77CA-4DDE-8BDC-160908A3EF5F}"/>
              </a:ext>
            </a:extLst>
          </p:cNvPr>
          <p:cNvPicPr>
            <a:picLocks noChangeAspect="1"/>
          </p:cNvPicPr>
          <p:nvPr>
            <p:custDataLst>
              <p:tags r:id="rId3"/>
            </p:custDataLst>
          </p:nvPr>
        </p:nvPicPr>
        <p:blipFill>
          <a:blip r:embed="rId6"/>
          <a:stretch>
            <a:fillRect/>
          </a:stretch>
        </p:blipFill>
        <p:spPr>
          <a:xfrm>
            <a:off x="5010664" y="2387904"/>
            <a:ext cx="3762633" cy="3762633"/>
          </a:xfrm>
          <a:prstGeom prst="rect">
            <a:avLst/>
          </a:prstGeom>
        </p:spPr>
      </p:pic>
    </p:spTree>
    <p:extLst>
      <p:ext uri="{BB962C8B-B14F-4D97-AF65-F5344CB8AC3E}">
        <p14:creationId xmlns:p14="http://schemas.microsoft.com/office/powerpoint/2010/main" val="41458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32B0C0E-F34D-488F-AE24-5170E8C5DA06}"/>
              </a:ext>
            </a:extLst>
          </p:cNvPr>
          <p:cNvSpPr txBox="1"/>
          <p:nvPr>
            <p:custDataLst>
              <p:tags r:id="rId1"/>
            </p:custDataLst>
          </p:nvPr>
        </p:nvSpPr>
        <p:spPr>
          <a:xfrm>
            <a:off x="188257" y="735105"/>
            <a:ext cx="5808623" cy="954107"/>
          </a:xfrm>
          <a:prstGeom prst="rect">
            <a:avLst/>
          </a:prstGeom>
          <a:noFill/>
        </p:spPr>
        <p:txBody>
          <a:bodyPr wrap="square" rtlCol="0" anchor="t">
            <a:spAutoFit/>
          </a:bodyPr>
          <a:lstStyle/>
          <a:p>
            <a:r>
              <a:rPr lang="fr-CA" sz="2800">
                <a:latin typeface="Arial"/>
                <a:cs typeface="Arial"/>
              </a:rPr>
              <a:t>6. Que faire si j’ai des problèmes en ligne?</a:t>
            </a:r>
          </a:p>
        </p:txBody>
      </p:sp>
      <p:sp>
        <p:nvSpPr>
          <p:cNvPr id="3" name="Rectangle 2">
            <a:extLst>
              <a:ext uri="{FF2B5EF4-FFF2-40B4-BE49-F238E27FC236}">
                <a16:creationId xmlns:a16="http://schemas.microsoft.com/office/drawing/2014/main" id="{66BF4131-65C3-4041-907E-4D424651D2FE}"/>
              </a:ext>
            </a:extLst>
          </p:cNvPr>
          <p:cNvSpPr/>
          <p:nvPr>
            <p:custDataLst>
              <p:tags r:id="rId2"/>
            </p:custDataLst>
          </p:nvPr>
        </p:nvSpPr>
        <p:spPr>
          <a:xfrm>
            <a:off x="188257" y="2233496"/>
            <a:ext cx="7548283" cy="461665"/>
          </a:xfrm>
          <a:prstGeom prst="rect">
            <a:avLst/>
          </a:prstGeom>
        </p:spPr>
        <p:txBody>
          <a:bodyPr wrap="square" anchor="t">
            <a:spAutoFit/>
          </a:bodyPr>
          <a:lstStyle/>
          <a:p>
            <a:r>
              <a:rPr lang="fr-CA" sz="2400">
                <a:solidFill>
                  <a:srgbClr val="000000"/>
                </a:solidFill>
                <a:latin typeface="Arial"/>
                <a:cs typeface="Calibri"/>
              </a:rPr>
              <a:t>6.3 Quelle(s) action(s) prendre?</a:t>
            </a:r>
            <a:endParaRPr lang="fr-CA" sz="2400">
              <a:latin typeface="Arial"/>
              <a:cs typeface="Calibri"/>
            </a:endParaRPr>
          </a:p>
        </p:txBody>
      </p:sp>
      <p:pic>
        <p:nvPicPr>
          <p:cNvPr id="7" name="Image 6">
            <a:extLst>
              <a:ext uri="{FF2B5EF4-FFF2-40B4-BE49-F238E27FC236}">
                <a16:creationId xmlns:a16="http://schemas.microsoft.com/office/drawing/2014/main" id="{6B4C743B-1EE1-4AD9-8463-9459E5554661}"/>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6193654" y="6370"/>
            <a:ext cx="2948995" cy="2948995"/>
          </a:xfrm>
          <a:prstGeom prst="rect">
            <a:avLst/>
          </a:prstGeom>
        </p:spPr>
      </p:pic>
      <p:graphicFrame>
        <p:nvGraphicFramePr>
          <p:cNvPr id="5" name="Tableau 5">
            <a:extLst>
              <a:ext uri="{FF2B5EF4-FFF2-40B4-BE49-F238E27FC236}">
                <a16:creationId xmlns:a16="http://schemas.microsoft.com/office/drawing/2014/main" id="{D553C5C1-498A-42CE-9482-962FB7BD889C}"/>
              </a:ext>
            </a:extLst>
          </p:cNvPr>
          <p:cNvGraphicFramePr>
            <a:graphicFrameLocks noGrp="1"/>
          </p:cNvGraphicFramePr>
          <p:nvPr>
            <p:custDataLst>
              <p:tags r:id="rId4"/>
            </p:custDataLst>
            <p:extLst>
              <p:ext uri="{D42A27DB-BD31-4B8C-83A1-F6EECF244321}">
                <p14:modId xmlns:p14="http://schemas.microsoft.com/office/powerpoint/2010/main" val="3498958990"/>
              </p:ext>
            </p:extLst>
          </p:nvPr>
        </p:nvGraphicFramePr>
        <p:xfrm>
          <a:off x="347946" y="3436695"/>
          <a:ext cx="8529948" cy="2874126"/>
        </p:xfrm>
        <a:graphic>
          <a:graphicData uri="http://schemas.openxmlformats.org/drawingml/2006/table">
            <a:tbl>
              <a:tblPr firstRow="1" bandRow="1">
                <a:tableStyleId>{08FB837D-C827-4EFA-A057-4D05807E0F7C}</a:tableStyleId>
              </a:tblPr>
              <a:tblGrid>
                <a:gridCol w="1473263">
                  <a:extLst>
                    <a:ext uri="{9D8B030D-6E8A-4147-A177-3AD203B41FA5}">
                      <a16:colId xmlns:a16="http://schemas.microsoft.com/office/drawing/2014/main" val="3117487332"/>
                    </a:ext>
                  </a:extLst>
                </a:gridCol>
                <a:gridCol w="1848041">
                  <a:extLst>
                    <a:ext uri="{9D8B030D-6E8A-4147-A177-3AD203B41FA5}">
                      <a16:colId xmlns:a16="http://schemas.microsoft.com/office/drawing/2014/main" val="2055681861"/>
                    </a:ext>
                  </a:extLst>
                </a:gridCol>
                <a:gridCol w="1796666">
                  <a:extLst>
                    <a:ext uri="{9D8B030D-6E8A-4147-A177-3AD203B41FA5}">
                      <a16:colId xmlns:a16="http://schemas.microsoft.com/office/drawing/2014/main" val="3965360594"/>
                    </a:ext>
                  </a:extLst>
                </a:gridCol>
                <a:gridCol w="1705989">
                  <a:extLst>
                    <a:ext uri="{9D8B030D-6E8A-4147-A177-3AD203B41FA5}">
                      <a16:colId xmlns:a16="http://schemas.microsoft.com/office/drawing/2014/main" val="3582116497"/>
                    </a:ext>
                  </a:extLst>
                </a:gridCol>
                <a:gridCol w="1705989">
                  <a:extLst>
                    <a:ext uri="{9D8B030D-6E8A-4147-A177-3AD203B41FA5}">
                      <a16:colId xmlns:a16="http://schemas.microsoft.com/office/drawing/2014/main" val="3900637044"/>
                    </a:ext>
                  </a:extLst>
                </a:gridCol>
              </a:tblGrid>
              <a:tr h="478164">
                <a:tc>
                  <a:txBody>
                    <a:bodyPr/>
                    <a:lstStyle/>
                    <a:p>
                      <a:endParaRPr lang="fr-FR"/>
                    </a:p>
                  </a:txBody>
                  <a:tcPr/>
                </a:tc>
                <a:tc>
                  <a:txBody>
                    <a:bodyPr/>
                    <a:lstStyle/>
                    <a:p>
                      <a:pPr algn="ctr"/>
                      <a:r>
                        <a:rPr lang="fr-FR" sz="1600"/>
                        <a:t>Bloquer l'autre</a:t>
                      </a:r>
                    </a:p>
                  </a:txBody>
                  <a:tcPr/>
                </a:tc>
                <a:tc>
                  <a:txBody>
                    <a:bodyPr/>
                    <a:lstStyle/>
                    <a:p>
                      <a:pPr algn="ctr"/>
                      <a:r>
                        <a:rPr lang="fr-FR" sz="1600"/>
                        <a:t>Aviser un parent</a:t>
                      </a:r>
                    </a:p>
                  </a:txBody>
                  <a:tcPr/>
                </a:tc>
                <a:tc>
                  <a:txBody>
                    <a:bodyPr/>
                    <a:lstStyle/>
                    <a:p>
                      <a:r>
                        <a:rPr lang="fr-FR" sz="1200"/>
                        <a:t>Aviser un membre du personnel de l'école</a:t>
                      </a:r>
                    </a:p>
                  </a:txBody>
                  <a:tcPr/>
                </a:tc>
                <a:tc>
                  <a:txBody>
                    <a:bodyPr/>
                    <a:lstStyle/>
                    <a:p>
                      <a:pPr algn="ctr"/>
                      <a:r>
                        <a:rPr lang="fr-FR" sz="1400"/>
                        <a:t>Porter plainte à la police</a:t>
                      </a:r>
                    </a:p>
                  </a:txBody>
                  <a:tcPr/>
                </a:tc>
                <a:extLst>
                  <a:ext uri="{0D108BD9-81ED-4DB2-BD59-A6C34878D82A}">
                    <a16:rowId xmlns:a16="http://schemas.microsoft.com/office/drawing/2014/main" val="1944044750"/>
                  </a:ext>
                </a:extLst>
              </a:tr>
              <a:tr h="552450">
                <a:tc>
                  <a:txBody>
                    <a:bodyPr/>
                    <a:lstStyle/>
                    <a:p>
                      <a:r>
                        <a:rPr lang="fr-FR"/>
                        <a:t>Situation a)</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164854840"/>
                  </a:ext>
                </a:extLst>
              </a:tr>
              <a:tr h="581718">
                <a:tc>
                  <a:txBody>
                    <a:bodyPr/>
                    <a:lstStyle/>
                    <a:p>
                      <a:r>
                        <a:rPr lang="fr-FR"/>
                        <a:t>Situation b)</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116750123"/>
                  </a:ext>
                </a:extLst>
              </a:tr>
              <a:tr h="581718">
                <a:tc>
                  <a:txBody>
                    <a:bodyPr/>
                    <a:lstStyle/>
                    <a:p>
                      <a:r>
                        <a:rPr lang="fr-FR"/>
                        <a:t>Situation c)</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44983228"/>
                  </a:ext>
                </a:extLst>
              </a:tr>
              <a:tr h="581718">
                <a:tc>
                  <a:txBody>
                    <a:bodyPr/>
                    <a:lstStyle/>
                    <a:p>
                      <a:pPr lvl="0">
                        <a:buNone/>
                      </a:pPr>
                      <a:r>
                        <a:rPr lang="fr-FR" dirty="0"/>
                        <a:t>Autre situation ?</a:t>
                      </a:r>
                    </a:p>
                  </a:txBody>
                  <a:tcPr/>
                </a:tc>
                <a:tc>
                  <a:txBody>
                    <a:bodyPr/>
                    <a:lstStyle/>
                    <a:p>
                      <a:pPr lvl="0">
                        <a:buNone/>
                      </a:pPr>
                      <a:endParaRPr lang="fr-FR"/>
                    </a:p>
                  </a:txBody>
                  <a:tcPr/>
                </a:tc>
                <a:tc>
                  <a:txBody>
                    <a:bodyPr/>
                    <a:lstStyle/>
                    <a:p>
                      <a:pPr lvl="0">
                        <a:buNone/>
                      </a:pPr>
                      <a:endParaRPr lang="fr-FR"/>
                    </a:p>
                  </a:txBody>
                  <a:tcPr/>
                </a:tc>
                <a:tc>
                  <a:txBody>
                    <a:bodyPr/>
                    <a:lstStyle/>
                    <a:p>
                      <a:pPr lvl="0">
                        <a:buNone/>
                      </a:pPr>
                      <a:endParaRPr lang="fr-FR"/>
                    </a:p>
                  </a:txBody>
                  <a:tcPr/>
                </a:tc>
                <a:tc>
                  <a:txBody>
                    <a:bodyPr/>
                    <a:lstStyle/>
                    <a:p>
                      <a:pPr lvl="0">
                        <a:buNone/>
                      </a:pPr>
                      <a:endParaRPr lang="fr-FR" dirty="0"/>
                    </a:p>
                  </a:txBody>
                  <a:tcPr/>
                </a:tc>
                <a:extLst>
                  <a:ext uri="{0D108BD9-81ED-4DB2-BD59-A6C34878D82A}">
                    <a16:rowId xmlns:a16="http://schemas.microsoft.com/office/drawing/2014/main" val="2103623225"/>
                  </a:ext>
                </a:extLst>
              </a:tr>
            </a:tbl>
          </a:graphicData>
        </a:graphic>
      </p:graphicFrame>
    </p:spTree>
    <p:extLst>
      <p:ext uri="{BB962C8B-B14F-4D97-AF65-F5344CB8AC3E}">
        <p14:creationId xmlns:p14="http://schemas.microsoft.com/office/powerpoint/2010/main" val="1048932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6EC3F6-2AF1-4CF3-B69C-4D666DB4343C}"/>
              </a:ext>
            </a:extLst>
          </p:cNvPr>
          <p:cNvSpPr txBox="1"/>
          <p:nvPr>
            <p:custDataLst>
              <p:tags r:id="rId1"/>
            </p:custDataLst>
          </p:nvPr>
        </p:nvSpPr>
        <p:spPr>
          <a:xfrm>
            <a:off x="177383" y="677056"/>
            <a:ext cx="71652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accent6"/>
                </a:solidFill>
              </a:rPr>
              <a:t>Notre charte du savoir-agir en ligne</a:t>
            </a:r>
            <a:endParaRPr lang="fr-FR" sz="3600">
              <a:solidFill>
                <a:schemeClr val="accent6"/>
              </a:solidFill>
              <a:cs typeface="Calibri"/>
            </a:endParaRPr>
          </a:p>
        </p:txBody>
      </p:sp>
      <p:sp>
        <p:nvSpPr>
          <p:cNvPr id="3" name="ZoneTexte 2">
            <a:extLst>
              <a:ext uri="{FF2B5EF4-FFF2-40B4-BE49-F238E27FC236}">
                <a16:creationId xmlns:a16="http://schemas.microsoft.com/office/drawing/2014/main" id="{FF2285C2-3BD8-4F31-9028-B54B606D35F1}"/>
              </a:ext>
            </a:extLst>
          </p:cNvPr>
          <p:cNvSpPr txBox="1"/>
          <p:nvPr>
            <p:custDataLst>
              <p:tags r:id="rId2"/>
            </p:custDataLst>
          </p:nvPr>
        </p:nvSpPr>
        <p:spPr>
          <a:xfrm>
            <a:off x="245308" y="1719341"/>
            <a:ext cx="67905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latin typeface="Arial"/>
                <a:cs typeface="Arial"/>
              </a:rPr>
              <a:t>Une charte, qu'est-ce que c'est?</a:t>
            </a:r>
          </a:p>
        </p:txBody>
      </p:sp>
      <p:sp>
        <p:nvSpPr>
          <p:cNvPr id="4" name="ZoneTexte 3">
            <a:extLst>
              <a:ext uri="{FF2B5EF4-FFF2-40B4-BE49-F238E27FC236}">
                <a16:creationId xmlns:a16="http://schemas.microsoft.com/office/drawing/2014/main" id="{DFDB5595-1859-4BD6-9B14-F2016560354E}"/>
              </a:ext>
            </a:extLst>
          </p:cNvPr>
          <p:cNvSpPr txBox="1"/>
          <p:nvPr>
            <p:custDataLst>
              <p:tags r:id="rId3"/>
            </p:custDataLst>
          </p:nvPr>
        </p:nvSpPr>
        <p:spPr>
          <a:xfrm>
            <a:off x="251977" y="2638515"/>
            <a:ext cx="8640046" cy="3077766"/>
          </a:xfrm>
          <a:prstGeom prst="rect">
            <a:avLst/>
          </a:prstGeom>
          <a:noFill/>
        </p:spPr>
        <p:txBody>
          <a:bodyPr wrap="square" rtlCol="0" anchor="t">
            <a:spAutoFit/>
          </a:bodyPr>
          <a:lstStyle/>
          <a:p>
            <a:r>
              <a:rPr lang="fr-CA" sz="2800">
                <a:latin typeface="Arial"/>
                <a:cs typeface="Arial"/>
              </a:rPr>
              <a:t>Une charte c’est une loi dans laquelle on écrit des règles. </a:t>
            </a:r>
          </a:p>
          <a:p>
            <a:endParaRPr lang="fr-CA" sz="2800">
              <a:latin typeface="Arial"/>
              <a:cs typeface="Arial"/>
            </a:endParaRPr>
          </a:p>
          <a:p>
            <a:r>
              <a:rPr lang="fr-CA" sz="2800">
                <a:latin typeface="Arial"/>
                <a:cs typeface="Arial"/>
              </a:rPr>
              <a:t>Mais c’est une loi spéciale, une loi souvent plus importante que les autres.</a:t>
            </a:r>
            <a:endParaRPr lang="fr-CA"/>
          </a:p>
          <a:p>
            <a:endParaRPr lang="fr-CA"/>
          </a:p>
          <a:p>
            <a:endParaRPr lang="fr-CA">
              <a:cs typeface="Calibri"/>
            </a:endParaRPr>
          </a:p>
          <a:p>
            <a:endParaRPr lang="en-CA"/>
          </a:p>
        </p:txBody>
      </p:sp>
    </p:spTree>
    <p:extLst>
      <p:ext uri="{BB962C8B-B14F-4D97-AF65-F5344CB8AC3E}">
        <p14:creationId xmlns:p14="http://schemas.microsoft.com/office/powerpoint/2010/main" val="322376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6EC3F6-2AF1-4CF3-B69C-4D666DB4343C}"/>
              </a:ext>
            </a:extLst>
          </p:cNvPr>
          <p:cNvSpPr txBox="1"/>
          <p:nvPr>
            <p:custDataLst>
              <p:tags r:id="rId1"/>
            </p:custDataLst>
          </p:nvPr>
        </p:nvSpPr>
        <p:spPr>
          <a:xfrm>
            <a:off x="177383" y="677056"/>
            <a:ext cx="82598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accent6"/>
                </a:solidFill>
                <a:latin typeface="Arial"/>
                <a:cs typeface="Arial"/>
              </a:rPr>
              <a:t>Notre charte du savoir-agir en ligne</a:t>
            </a:r>
          </a:p>
        </p:txBody>
      </p:sp>
      <p:sp>
        <p:nvSpPr>
          <p:cNvPr id="3" name="ZoneTexte 2">
            <a:extLst>
              <a:ext uri="{FF2B5EF4-FFF2-40B4-BE49-F238E27FC236}">
                <a16:creationId xmlns:a16="http://schemas.microsoft.com/office/drawing/2014/main" id="{FF2285C2-3BD8-4F31-9028-B54B606D35F1}"/>
              </a:ext>
            </a:extLst>
          </p:cNvPr>
          <p:cNvSpPr txBox="1"/>
          <p:nvPr>
            <p:custDataLst>
              <p:tags r:id="rId2"/>
            </p:custDataLst>
          </p:nvPr>
        </p:nvSpPr>
        <p:spPr>
          <a:xfrm>
            <a:off x="177383" y="1470863"/>
            <a:ext cx="731990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cs typeface="Arial"/>
              </a:rPr>
              <a:t>Un exemple de Charte : </a:t>
            </a:r>
          </a:p>
          <a:p>
            <a:r>
              <a:rPr lang="fr-FR" sz="3200">
                <a:latin typeface="Arial"/>
                <a:cs typeface="Arial"/>
              </a:rPr>
              <a:t>La charte des droits et libertés de la personne. </a:t>
            </a:r>
            <a:endParaRPr lang="fr-FR" sz="3200">
              <a:latin typeface="Arial"/>
              <a:cs typeface="Calibri"/>
            </a:endParaRPr>
          </a:p>
        </p:txBody>
      </p:sp>
      <p:sp>
        <p:nvSpPr>
          <p:cNvPr id="5" name="ZoneTexte 4">
            <a:extLst>
              <a:ext uri="{FF2B5EF4-FFF2-40B4-BE49-F238E27FC236}">
                <a16:creationId xmlns:a16="http://schemas.microsoft.com/office/drawing/2014/main" id="{3EA625C6-4B4E-4C15-B5FF-CDFC98A9CBE4}"/>
              </a:ext>
            </a:extLst>
          </p:cNvPr>
          <p:cNvSpPr txBox="1"/>
          <p:nvPr>
            <p:custDataLst>
              <p:tags r:id="rId3"/>
            </p:custDataLst>
          </p:nvPr>
        </p:nvSpPr>
        <p:spPr>
          <a:xfrm>
            <a:off x="518359" y="3063308"/>
            <a:ext cx="7739743" cy="2062103"/>
          </a:xfrm>
          <a:prstGeom prst="rect">
            <a:avLst/>
          </a:prstGeom>
          <a:noFill/>
        </p:spPr>
        <p:txBody>
          <a:bodyPr wrap="square" rtlCol="0" anchor="t">
            <a:spAutoFit/>
          </a:bodyPr>
          <a:lstStyle/>
          <a:p>
            <a:r>
              <a:rPr lang="fr-CA" sz="2400">
                <a:latin typeface="Arial"/>
                <a:cs typeface="Arial"/>
              </a:rPr>
              <a:t>Elle dit que tous les québécois, enfants comme adultes ont droit à :</a:t>
            </a:r>
          </a:p>
          <a:p>
            <a:pPr marL="285750" indent="-285750">
              <a:buFont typeface="Arial" panose="020B0604020202020204" pitchFamily="34" charset="0"/>
              <a:buChar char="•"/>
            </a:pPr>
            <a:r>
              <a:rPr lang="fr-CA" sz="2000">
                <a:latin typeface="Arial"/>
                <a:cs typeface="Arial"/>
              </a:rPr>
              <a:t>La vie</a:t>
            </a:r>
          </a:p>
          <a:p>
            <a:pPr marL="285750" indent="-285750">
              <a:buFont typeface="Arial" panose="020B0604020202020204" pitchFamily="34" charset="0"/>
              <a:buChar char="•"/>
            </a:pPr>
            <a:r>
              <a:rPr lang="en-CA" sz="2000">
                <a:latin typeface="Arial"/>
                <a:cs typeface="Arial"/>
              </a:rPr>
              <a:t>La </a:t>
            </a:r>
            <a:r>
              <a:rPr lang="fr-CA" sz="2000">
                <a:latin typeface="Arial"/>
                <a:cs typeface="Arial"/>
              </a:rPr>
              <a:t>liberté</a:t>
            </a:r>
          </a:p>
          <a:p>
            <a:pPr marL="285750" indent="-285750">
              <a:buFont typeface="Arial" panose="020B0604020202020204" pitchFamily="34" charset="0"/>
              <a:buChar char="•"/>
            </a:pPr>
            <a:r>
              <a:rPr lang="fr-CA" sz="2000">
                <a:latin typeface="Arial"/>
                <a:cs typeface="Arial"/>
              </a:rPr>
              <a:t>La sécurité</a:t>
            </a:r>
          </a:p>
          <a:p>
            <a:pPr marL="285750" indent="-285750">
              <a:buFont typeface="Arial" panose="020B0604020202020204" pitchFamily="34" charset="0"/>
              <a:buChar char="•"/>
            </a:pPr>
            <a:r>
              <a:rPr lang="fr-CA" sz="2000">
                <a:latin typeface="Arial"/>
                <a:cs typeface="Arial"/>
              </a:rPr>
              <a:t>L’intégrité (garder sa santé physique et psychologique)</a:t>
            </a:r>
          </a:p>
        </p:txBody>
      </p:sp>
      <p:pic>
        <p:nvPicPr>
          <p:cNvPr id="6" name="Image 5">
            <a:extLst>
              <a:ext uri="{FF2B5EF4-FFF2-40B4-BE49-F238E27FC236}">
                <a16:creationId xmlns:a16="http://schemas.microsoft.com/office/drawing/2014/main" id="{EC2F2680-7A4F-419C-A0B7-531CA36F63CA}"/>
              </a:ext>
            </a:extLst>
          </p:cNvPr>
          <p:cNvPicPr>
            <a:picLocks noChangeAspect="1"/>
          </p:cNvPicPr>
          <p:nvPr>
            <p:custDataLst>
              <p:tags r:id="rId4"/>
            </p:custDataLst>
          </p:nvPr>
        </p:nvPicPr>
        <p:blipFill>
          <a:blip r:embed="rId7"/>
          <a:stretch>
            <a:fillRect/>
          </a:stretch>
        </p:blipFill>
        <p:spPr>
          <a:xfrm>
            <a:off x="1667354" y="5529263"/>
            <a:ext cx="5809292" cy="1019174"/>
          </a:xfrm>
          <a:prstGeom prst="rect">
            <a:avLst/>
          </a:prstGeom>
        </p:spPr>
      </p:pic>
    </p:spTree>
    <p:extLst>
      <p:ext uri="{BB962C8B-B14F-4D97-AF65-F5344CB8AC3E}">
        <p14:creationId xmlns:p14="http://schemas.microsoft.com/office/powerpoint/2010/main" val="194883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6EC3F6-2AF1-4CF3-B69C-4D666DB4343C}"/>
              </a:ext>
            </a:extLst>
          </p:cNvPr>
          <p:cNvSpPr txBox="1"/>
          <p:nvPr>
            <p:custDataLst>
              <p:tags r:id="rId1"/>
            </p:custDataLst>
          </p:nvPr>
        </p:nvSpPr>
        <p:spPr>
          <a:xfrm>
            <a:off x="177383" y="677056"/>
            <a:ext cx="71652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a:solidFill>
                  <a:schemeClr val="accent6"/>
                </a:solidFill>
                <a:latin typeface="Arial"/>
                <a:cs typeface="Arial"/>
              </a:rPr>
              <a:t>Notre charte du savoir-agir en ligne</a:t>
            </a:r>
          </a:p>
        </p:txBody>
      </p:sp>
      <p:sp>
        <p:nvSpPr>
          <p:cNvPr id="4" name="ZoneTexte 3">
            <a:extLst>
              <a:ext uri="{FF2B5EF4-FFF2-40B4-BE49-F238E27FC236}">
                <a16:creationId xmlns:a16="http://schemas.microsoft.com/office/drawing/2014/main" id="{0677630B-D391-4BA0-B678-A0ED7B1179E4}"/>
              </a:ext>
            </a:extLst>
          </p:cNvPr>
          <p:cNvSpPr txBox="1"/>
          <p:nvPr>
            <p:custDataLst>
              <p:tags r:id="rId2"/>
            </p:custDataLst>
          </p:nvPr>
        </p:nvSpPr>
        <p:spPr>
          <a:xfrm>
            <a:off x="648586" y="3030279"/>
            <a:ext cx="7846828" cy="3395214"/>
          </a:xfrm>
          <a:prstGeom prst="rect">
            <a:avLst/>
          </a:prstGeom>
          <a:noFill/>
        </p:spPr>
        <p:txBody>
          <a:bodyPr wrap="square" rtlCol="0">
            <a:spAutoFit/>
          </a:bodyPr>
          <a:lstStyle/>
          <a:p>
            <a:endParaRPr lang="en-CA"/>
          </a:p>
        </p:txBody>
      </p:sp>
      <p:sp>
        <p:nvSpPr>
          <p:cNvPr id="5" name="ZoneTexte 4">
            <a:extLst>
              <a:ext uri="{FF2B5EF4-FFF2-40B4-BE49-F238E27FC236}">
                <a16:creationId xmlns:a16="http://schemas.microsoft.com/office/drawing/2014/main" id="{5DF80BD3-7E15-4665-BA6C-19DB8A11B208}"/>
              </a:ext>
            </a:extLst>
          </p:cNvPr>
          <p:cNvSpPr txBox="1"/>
          <p:nvPr>
            <p:custDataLst>
              <p:tags r:id="rId3"/>
            </p:custDataLst>
          </p:nvPr>
        </p:nvSpPr>
        <p:spPr>
          <a:xfrm>
            <a:off x="280769" y="2398770"/>
            <a:ext cx="6709144" cy="1569660"/>
          </a:xfrm>
          <a:prstGeom prst="rect">
            <a:avLst/>
          </a:prstGeom>
          <a:noFill/>
        </p:spPr>
        <p:txBody>
          <a:bodyPr wrap="square" rtlCol="0" anchor="t">
            <a:spAutoFit/>
          </a:bodyPr>
          <a:lstStyle/>
          <a:p>
            <a:r>
              <a:rPr lang="fr-CA" sz="2400" dirty="0">
                <a:latin typeface="Arial"/>
                <a:cs typeface="Arial"/>
              </a:rPr>
              <a:t>Nom de la Charte : </a:t>
            </a:r>
          </a:p>
          <a:p>
            <a:endParaRPr lang="fr-CA" sz="2400" dirty="0">
              <a:latin typeface="Arial"/>
              <a:cs typeface="Arial"/>
            </a:endParaRPr>
          </a:p>
          <a:p>
            <a:endParaRPr lang="fr-CA" sz="2400" dirty="0">
              <a:latin typeface="Arial"/>
              <a:cs typeface="Arial"/>
            </a:endParaRPr>
          </a:p>
          <a:p>
            <a:r>
              <a:rPr lang="fr-CA" sz="2400" dirty="0">
                <a:latin typeface="Arial"/>
                <a:cs typeface="Arial"/>
              </a:rPr>
              <a:t>Moment de la prochaine révision :</a:t>
            </a:r>
            <a:endParaRPr lang="en-CA" dirty="0">
              <a:latin typeface="Arial"/>
              <a:cs typeface="Arial"/>
            </a:endParaRPr>
          </a:p>
        </p:txBody>
      </p:sp>
    </p:spTree>
    <p:extLst>
      <p:ext uri="{BB962C8B-B14F-4D97-AF65-F5344CB8AC3E}">
        <p14:creationId xmlns:p14="http://schemas.microsoft.com/office/powerpoint/2010/main" val="341124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BD5D79-DF3C-4520-ACC5-8A7978223A6B}"/>
              </a:ext>
            </a:extLst>
          </p:cNvPr>
          <p:cNvSpPr txBox="1"/>
          <p:nvPr>
            <p:custDataLst>
              <p:tags r:id="rId1"/>
            </p:custDataLst>
          </p:nvPr>
        </p:nvSpPr>
        <p:spPr>
          <a:xfrm>
            <a:off x="177383" y="677056"/>
            <a:ext cx="71652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solidFill>
                  <a:schemeClr val="accent6"/>
                </a:solidFill>
                <a:latin typeface="Arial"/>
                <a:cs typeface="Arial"/>
              </a:rPr>
              <a:t>Notre charte du savoir-agir en ligne</a:t>
            </a:r>
          </a:p>
        </p:txBody>
      </p:sp>
      <p:sp>
        <p:nvSpPr>
          <p:cNvPr id="3" name="ZoneTexte 2">
            <a:extLst>
              <a:ext uri="{FF2B5EF4-FFF2-40B4-BE49-F238E27FC236}">
                <a16:creationId xmlns:a16="http://schemas.microsoft.com/office/drawing/2014/main" id="{0C45CB37-2BF9-41A1-9CF2-A1C39D86101F}"/>
              </a:ext>
            </a:extLst>
          </p:cNvPr>
          <p:cNvSpPr txBox="1"/>
          <p:nvPr>
            <p:custDataLst>
              <p:tags r:id="rId2"/>
            </p:custDataLst>
          </p:nvPr>
        </p:nvSpPr>
        <p:spPr>
          <a:xfrm>
            <a:off x="489098" y="1765006"/>
            <a:ext cx="7517218" cy="584775"/>
          </a:xfrm>
          <a:prstGeom prst="rect">
            <a:avLst/>
          </a:prstGeom>
          <a:noFill/>
        </p:spPr>
        <p:txBody>
          <a:bodyPr wrap="square" rtlCol="0">
            <a:spAutoFit/>
          </a:bodyPr>
          <a:lstStyle/>
          <a:p>
            <a:r>
              <a:rPr lang="fr-CA" sz="3200" dirty="0">
                <a:latin typeface="Arial" panose="020B0604020202020204" pitchFamily="34" charset="0"/>
                <a:cs typeface="Arial" panose="020B0604020202020204" pitchFamily="34" charset="0"/>
              </a:rPr>
              <a:t>Article 1 :</a:t>
            </a:r>
            <a:endParaRPr lang="en-CA" sz="3200"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E71F1327-43AC-4F52-B834-5C2F9CBD974E}"/>
              </a:ext>
            </a:extLst>
          </p:cNvPr>
          <p:cNvGraphicFramePr>
            <a:graphicFrameLocks noGrp="1"/>
          </p:cNvGraphicFramePr>
          <p:nvPr>
            <p:custDataLst>
              <p:tags r:id="rId3"/>
            </p:custDataLst>
            <p:extLst>
              <p:ext uri="{D42A27DB-BD31-4B8C-83A1-F6EECF244321}">
                <p14:modId xmlns:p14="http://schemas.microsoft.com/office/powerpoint/2010/main" val="1740423671"/>
              </p:ext>
            </p:extLst>
          </p:nvPr>
        </p:nvGraphicFramePr>
        <p:xfrm>
          <a:off x="489097" y="2605979"/>
          <a:ext cx="8112643" cy="3574965"/>
        </p:xfrm>
        <a:graphic>
          <a:graphicData uri="http://schemas.openxmlformats.org/drawingml/2006/table">
            <a:tbl>
              <a:tblPr firstRow="1" bandRow="1">
                <a:tableStyleId>{5C22544A-7EE6-4342-B048-85BDC9FD1C3A}</a:tableStyleId>
              </a:tblPr>
              <a:tblGrid>
                <a:gridCol w="8112643">
                  <a:extLst>
                    <a:ext uri="{9D8B030D-6E8A-4147-A177-3AD203B41FA5}">
                      <a16:colId xmlns:a16="http://schemas.microsoft.com/office/drawing/2014/main" val="1182874588"/>
                    </a:ext>
                  </a:extLst>
                </a:gridCol>
              </a:tblGrid>
              <a:tr h="3574965">
                <a:tc>
                  <a:txBody>
                    <a:bodyPr/>
                    <a:lstStyle/>
                    <a:p>
                      <a:endParaRPr lang="en-CA"/>
                    </a:p>
                  </a:txBody>
                  <a:tcPr>
                    <a:solidFill>
                      <a:schemeClr val="bg1">
                        <a:lumMod val="85000"/>
                      </a:schemeClr>
                    </a:solidFill>
                  </a:tcPr>
                </a:tc>
                <a:extLst>
                  <a:ext uri="{0D108BD9-81ED-4DB2-BD59-A6C34878D82A}">
                    <a16:rowId xmlns:a16="http://schemas.microsoft.com/office/drawing/2014/main" val="4139757531"/>
                  </a:ext>
                </a:extLst>
              </a:tr>
            </a:tbl>
          </a:graphicData>
        </a:graphic>
      </p:graphicFrame>
    </p:spTree>
    <p:extLst>
      <p:ext uri="{BB962C8B-B14F-4D97-AF65-F5344CB8AC3E}">
        <p14:creationId xmlns:p14="http://schemas.microsoft.com/office/powerpoint/2010/main" val="160082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BD5D79-DF3C-4520-ACC5-8A7978223A6B}"/>
              </a:ext>
            </a:extLst>
          </p:cNvPr>
          <p:cNvSpPr txBox="1"/>
          <p:nvPr>
            <p:custDataLst>
              <p:tags r:id="rId1"/>
            </p:custDataLst>
          </p:nvPr>
        </p:nvSpPr>
        <p:spPr>
          <a:xfrm>
            <a:off x="177383" y="677056"/>
            <a:ext cx="71652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solidFill>
                  <a:schemeClr val="accent6"/>
                </a:solidFill>
                <a:latin typeface="Arial"/>
                <a:cs typeface="Arial"/>
              </a:rPr>
              <a:t>Notre charte du savoir-agir en ligne</a:t>
            </a:r>
          </a:p>
        </p:txBody>
      </p:sp>
      <p:sp>
        <p:nvSpPr>
          <p:cNvPr id="3" name="ZoneTexte 2">
            <a:extLst>
              <a:ext uri="{FF2B5EF4-FFF2-40B4-BE49-F238E27FC236}">
                <a16:creationId xmlns:a16="http://schemas.microsoft.com/office/drawing/2014/main" id="{0C45CB37-2BF9-41A1-9CF2-A1C39D86101F}"/>
              </a:ext>
            </a:extLst>
          </p:cNvPr>
          <p:cNvSpPr txBox="1"/>
          <p:nvPr>
            <p:custDataLst>
              <p:tags r:id="rId2"/>
            </p:custDataLst>
          </p:nvPr>
        </p:nvSpPr>
        <p:spPr>
          <a:xfrm>
            <a:off x="489097" y="1795486"/>
            <a:ext cx="7517218" cy="584775"/>
          </a:xfrm>
          <a:prstGeom prst="rect">
            <a:avLst/>
          </a:prstGeom>
          <a:noFill/>
        </p:spPr>
        <p:txBody>
          <a:bodyPr wrap="square" rtlCol="0" anchor="t">
            <a:spAutoFit/>
          </a:bodyPr>
          <a:lstStyle/>
          <a:p>
            <a:r>
              <a:rPr lang="fr-CA" sz="3200" dirty="0">
                <a:latin typeface="Arial" panose="020B0604020202020204" pitchFamily="34" charset="0"/>
                <a:cs typeface="Arial" panose="020B0604020202020204" pitchFamily="34" charset="0"/>
              </a:rPr>
              <a:t>Article 2 :</a:t>
            </a:r>
            <a:endParaRPr lang="en-CA" sz="3200"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E71F1327-43AC-4F52-B834-5C2F9CBD974E}"/>
              </a:ext>
            </a:extLst>
          </p:cNvPr>
          <p:cNvGraphicFramePr>
            <a:graphicFrameLocks noGrp="1"/>
          </p:cNvGraphicFramePr>
          <p:nvPr>
            <p:custDataLst>
              <p:tags r:id="rId3"/>
            </p:custDataLst>
          </p:nvPr>
        </p:nvGraphicFramePr>
        <p:xfrm>
          <a:off x="489097" y="2605979"/>
          <a:ext cx="8112643" cy="3574965"/>
        </p:xfrm>
        <a:graphic>
          <a:graphicData uri="http://schemas.openxmlformats.org/drawingml/2006/table">
            <a:tbl>
              <a:tblPr firstRow="1" bandRow="1">
                <a:tableStyleId>{5C22544A-7EE6-4342-B048-85BDC9FD1C3A}</a:tableStyleId>
              </a:tblPr>
              <a:tblGrid>
                <a:gridCol w="8112643">
                  <a:extLst>
                    <a:ext uri="{9D8B030D-6E8A-4147-A177-3AD203B41FA5}">
                      <a16:colId xmlns:a16="http://schemas.microsoft.com/office/drawing/2014/main" val="1182874588"/>
                    </a:ext>
                  </a:extLst>
                </a:gridCol>
              </a:tblGrid>
              <a:tr h="3574965">
                <a:tc>
                  <a:txBody>
                    <a:bodyPr/>
                    <a:lstStyle/>
                    <a:p>
                      <a:endParaRPr lang="en-CA"/>
                    </a:p>
                  </a:txBody>
                  <a:tcPr>
                    <a:solidFill>
                      <a:schemeClr val="bg1">
                        <a:lumMod val="85000"/>
                      </a:schemeClr>
                    </a:solidFill>
                  </a:tcPr>
                </a:tc>
                <a:extLst>
                  <a:ext uri="{0D108BD9-81ED-4DB2-BD59-A6C34878D82A}">
                    <a16:rowId xmlns:a16="http://schemas.microsoft.com/office/drawing/2014/main" val="4139757531"/>
                  </a:ext>
                </a:extLst>
              </a:tr>
            </a:tbl>
          </a:graphicData>
        </a:graphic>
      </p:graphicFrame>
    </p:spTree>
    <p:extLst>
      <p:ext uri="{BB962C8B-B14F-4D97-AF65-F5344CB8AC3E}">
        <p14:creationId xmlns:p14="http://schemas.microsoft.com/office/powerpoint/2010/main" val="376170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BD5D79-DF3C-4520-ACC5-8A7978223A6B}"/>
              </a:ext>
            </a:extLst>
          </p:cNvPr>
          <p:cNvSpPr txBox="1"/>
          <p:nvPr>
            <p:custDataLst>
              <p:tags r:id="rId1"/>
            </p:custDataLst>
          </p:nvPr>
        </p:nvSpPr>
        <p:spPr>
          <a:xfrm>
            <a:off x="177383" y="677056"/>
            <a:ext cx="71652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a:solidFill>
                  <a:schemeClr val="accent6"/>
                </a:solidFill>
                <a:latin typeface="Arial"/>
                <a:cs typeface="Arial"/>
              </a:rPr>
              <a:t>Notre charte du savoir-agir en ligne</a:t>
            </a:r>
          </a:p>
        </p:txBody>
      </p:sp>
      <p:sp>
        <p:nvSpPr>
          <p:cNvPr id="3" name="ZoneTexte 2">
            <a:extLst>
              <a:ext uri="{FF2B5EF4-FFF2-40B4-BE49-F238E27FC236}">
                <a16:creationId xmlns:a16="http://schemas.microsoft.com/office/drawing/2014/main" id="{0C45CB37-2BF9-41A1-9CF2-A1C39D86101F}"/>
              </a:ext>
            </a:extLst>
          </p:cNvPr>
          <p:cNvSpPr txBox="1"/>
          <p:nvPr>
            <p:custDataLst>
              <p:tags r:id="rId2"/>
            </p:custDataLst>
          </p:nvPr>
        </p:nvSpPr>
        <p:spPr>
          <a:xfrm>
            <a:off x="489098" y="1765006"/>
            <a:ext cx="7517218" cy="584775"/>
          </a:xfrm>
          <a:prstGeom prst="rect">
            <a:avLst/>
          </a:prstGeom>
          <a:noFill/>
        </p:spPr>
        <p:txBody>
          <a:bodyPr wrap="square" rtlCol="0" anchor="t">
            <a:spAutoFit/>
          </a:bodyPr>
          <a:lstStyle/>
          <a:p>
            <a:r>
              <a:rPr lang="fr-CA" sz="3200" dirty="0">
                <a:latin typeface="Arial" panose="020B0604020202020204" pitchFamily="34" charset="0"/>
                <a:cs typeface="Arial" panose="020B0604020202020204" pitchFamily="34" charset="0"/>
              </a:rPr>
              <a:t>Article 3 :</a:t>
            </a:r>
            <a:endParaRPr lang="en-CA" sz="3200"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E71F1327-43AC-4F52-B834-5C2F9CBD974E}"/>
              </a:ext>
            </a:extLst>
          </p:cNvPr>
          <p:cNvGraphicFramePr>
            <a:graphicFrameLocks noGrp="1"/>
          </p:cNvGraphicFramePr>
          <p:nvPr>
            <p:custDataLst>
              <p:tags r:id="rId3"/>
            </p:custDataLst>
          </p:nvPr>
        </p:nvGraphicFramePr>
        <p:xfrm>
          <a:off x="489097" y="2605979"/>
          <a:ext cx="8112643" cy="3574965"/>
        </p:xfrm>
        <a:graphic>
          <a:graphicData uri="http://schemas.openxmlformats.org/drawingml/2006/table">
            <a:tbl>
              <a:tblPr firstRow="1" bandRow="1">
                <a:tableStyleId>{5C22544A-7EE6-4342-B048-85BDC9FD1C3A}</a:tableStyleId>
              </a:tblPr>
              <a:tblGrid>
                <a:gridCol w="8112643">
                  <a:extLst>
                    <a:ext uri="{9D8B030D-6E8A-4147-A177-3AD203B41FA5}">
                      <a16:colId xmlns:a16="http://schemas.microsoft.com/office/drawing/2014/main" val="1182874588"/>
                    </a:ext>
                  </a:extLst>
                </a:gridCol>
              </a:tblGrid>
              <a:tr h="3574965">
                <a:tc>
                  <a:txBody>
                    <a:bodyPr/>
                    <a:lstStyle/>
                    <a:p>
                      <a:endParaRPr lang="en-CA"/>
                    </a:p>
                  </a:txBody>
                  <a:tcPr>
                    <a:solidFill>
                      <a:schemeClr val="bg1">
                        <a:lumMod val="85000"/>
                      </a:schemeClr>
                    </a:solidFill>
                  </a:tcPr>
                </a:tc>
                <a:extLst>
                  <a:ext uri="{0D108BD9-81ED-4DB2-BD59-A6C34878D82A}">
                    <a16:rowId xmlns:a16="http://schemas.microsoft.com/office/drawing/2014/main" val="4139757531"/>
                  </a:ext>
                </a:extLst>
              </a:tr>
            </a:tbl>
          </a:graphicData>
        </a:graphic>
      </p:graphicFrame>
    </p:spTree>
    <p:extLst>
      <p:ext uri="{BB962C8B-B14F-4D97-AF65-F5344CB8AC3E}">
        <p14:creationId xmlns:p14="http://schemas.microsoft.com/office/powerpoint/2010/main" val="339330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BD5D79-DF3C-4520-ACC5-8A7978223A6B}"/>
              </a:ext>
            </a:extLst>
          </p:cNvPr>
          <p:cNvSpPr txBox="1"/>
          <p:nvPr>
            <p:custDataLst>
              <p:tags r:id="rId1"/>
            </p:custDataLst>
          </p:nvPr>
        </p:nvSpPr>
        <p:spPr>
          <a:xfrm>
            <a:off x="177383" y="677056"/>
            <a:ext cx="71652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solidFill>
                  <a:schemeClr val="accent6"/>
                </a:solidFill>
                <a:latin typeface="Arial"/>
                <a:cs typeface="Arial"/>
              </a:rPr>
              <a:t>Notre charte du savoir-agir en ligne</a:t>
            </a:r>
          </a:p>
        </p:txBody>
      </p:sp>
      <p:sp>
        <p:nvSpPr>
          <p:cNvPr id="3" name="ZoneTexte 2">
            <a:extLst>
              <a:ext uri="{FF2B5EF4-FFF2-40B4-BE49-F238E27FC236}">
                <a16:creationId xmlns:a16="http://schemas.microsoft.com/office/drawing/2014/main" id="{0C45CB37-2BF9-41A1-9CF2-A1C39D86101F}"/>
              </a:ext>
            </a:extLst>
          </p:cNvPr>
          <p:cNvSpPr txBox="1"/>
          <p:nvPr>
            <p:custDataLst>
              <p:tags r:id="rId2"/>
            </p:custDataLst>
          </p:nvPr>
        </p:nvSpPr>
        <p:spPr>
          <a:xfrm>
            <a:off x="489098" y="1765006"/>
            <a:ext cx="7517218" cy="584775"/>
          </a:xfrm>
          <a:prstGeom prst="rect">
            <a:avLst/>
          </a:prstGeom>
          <a:noFill/>
        </p:spPr>
        <p:txBody>
          <a:bodyPr wrap="square" rtlCol="0" anchor="t">
            <a:spAutoFit/>
          </a:bodyPr>
          <a:lstStyle/>
          <a:p>
            <a:r>
              <a:rPr lang="fr-CA" sz="3200" dirty="0">
                <a:latin typeface="Arial" panose="020B0604020202020204" pitchFamily="34" charset="0"/>
                <a:cs typeface="Arial" panose="020B0604020202020204" pitchFamily="34" charset="0"/>
              </a:rPr>
              <a:t>Article 4 :</a:t>
            </a:r>
            <a:endParaRPr lang="en-CA" sz="3200"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E71F1327-43AC-4F52-B834-5C2F9CBD974E}"/>
              </a:ext>
            </a:extLst>
          </p:cNvPr>
          <p:cNvGraphicFramePr>
            <a:graphicFrameLocks noGrp="1"/>
          </p:cNvGraphicFramePr>
          <p:nvPr>
            <p:custDataLst>
              <p:tags r:id="rId3"/>
            </p:custDataLst>
          </p:nvPr>
        </p:nvGraphicFramePr>
        <p:xfrm>
          <a:off x="489097" y="2605979"/>
          <a:ext cx="8112643" cy="3574965"/>
        </p:xfrm>
        <a:graphic>
          <a:graphicData uri="http://schemas.openxmlformats.org/drawingml/2006/table">
            <a:tbl>
              <a:tblPr firstRow="1" bandRow="1">
                <a:tableStyleId>{5C22544A-7EE6-4342-B048-85BDC9FD1C3A}</a:tableStyleId>
              </a:tblPr>
              <a:tblGrid>
                <a:gridCol w="8112643">
                  <a:extLst>
                    <a:ext uri="{9D8B030D-6E8A-4147-A177-3AD203B41FA5}">
                      <a16:colId xmlns:a16="http://schemas.microsoft.com/office/drawing/2014/main" val="1182874588"/>
                    </a:ext>
                  </a:extLst>
                </a:gridCol>
              </a:tblGrid>
              <a:tr h="3574965">
                <a:tc>
                  <a:txBody>
                    <a:bodyPr/>
                    <a:lstStyle/>
                    <a:p>
                      <a:endParaRPr lang="en-CA" dirty="0"/>
                    </a:p>
                  </a:txBody>
                  <a:tcPr>
                    <a:solidFill>
                      <a:schemeClr val="bg1">
                        <a:lumMod val="85000"/>
                      </a:schemeClr>
                    </a:solidFill>
                  </a:tcPr>
                </a:tc>
                <a:extLst>
                  <a:ext uri="{0D108BD9-81ED-4DB2-BD59-A6C34878D82A}">
                    <a16:rowId xmlns:a16="http://schemas.microsoft.com/office/drawing/2014/main" val="4139757531"/>
                  </a:ext>
                </a:extLst>
              </a:tr>
            </a:tbl>
          </a:graphicData>
        </a:graphic>
      </p:graphicFrame>
    </p:spTree>
    <p:extLst>
      <p:ext uri="{BB962C8B-B14F-4D97-AF65-F5344CB8AC3E}">
        <p14:creationId xmlns:p14="http://schemas.microsoft.com/office/powerpoint/2010/main" val="253877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BD5D79-DF3C-4520-ACC5-8A7978223A6B}"/>
              </a:ext>
            </a:extLst>
          </p:cNvPr>
          <p:cNvSpPr txBox="1"/>
          <p:nvPr>
            <p:custDataLst>
              <p:tags r:id="rId1"/>
            </p:custDataLst>
          </p:nvPr>
        </p:nvSpPr>
        <p:spPr>
          <a:xfrm>
            <a:off x="177383" y="677056"/>
            <a:ext cx="71652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solidFill>
                  <a:schemeClr val="accent6"/>
                </a:solidFill>
                <a:latin typeface="Arial"/>
                <a:cs typeface="Arial"/>
              </a:rPr>
              <a:t>Notre charte du savoir-agir en ligne</a:t>
            </a:r>
          </a:p>
        </p:txBody>
      </p:sp>
      <p:sp>
        <p:nvSpPr>
          <p:cNvPr id="3" name="ZoneTexte 2">
            <a:extLst>
              <a:ext uri="{FF2B5EF4-FFF2-40B4-BE49-F238E27FC236}">
                <a16:creationId xmlns:a16="http://schemas.microsoft.com/office/drawing/2014/main" id="{0C45CB37-2BF9-41A1-9CF2-A1C39D86101F}"/>
              </a:ext>
            </a:extLst>
          </p:cNvPr>
          <p:cNvSpPr txBox="1"/>
          <p:nvPr>
            <p:custDataLst>
              <p:tags r:id="rId2"/>
            </p:custDataLst>
          </p:nvPr>
        </p:nvSpPr>
        <p:spPr>
          <a:xfrm>
            <a:off x="489098" y="1765006"/>
            <a:ext cx="7517218" cy="584775"/>
          </a:xfrm>
          <a:prstGeom prst="rect">
            <a:avLst/>
          </a:prstGeom>
          <a:noFill/>
        </p:spPr>
        <p:txBody>
          <a:bodyPr wrap="square" rtlCol="0" anchor="t">
            <a:spAutoFit/>
          </a:bodyPr>
          <a:lstStyle/>
          <a:p>
            <a:r>
              <a:rPr lang="fr-CA" sz="3200" dirty="0">
                <a:latin typeface="Arial" panose="020B0604020202020204" pitchFamily="34" charset="0"/>
                <a:cs typeface="Arial" panose="020B0604020202020204" pitchFamily="34" charset="0"/>
              </a:rPr>
              <a:t>Article 5 :</a:t>
            </a:r>
            <a:endParaRPr lang="en-CA" sz="3200"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E71F1327-43AC-4F52-B834-5C2F9CBD974E}"/>
              </a:ext>
            </a:extLst>
          </p:cNvPr>
          <p:cNvGraphicFramePr>
            <a:graphicFrameLocks noGrp="1"/>
          </p:cNvGraphicFramePr>
          <p:nvPr>
            <p:custDataLst>
              <p:tags r:id="rId3"/>
            </p:custDataLst>
          </p:nvPr>
        </p:nvGraphicFramePr>
        <p:xfrm>
          <a:off x="489097" y="2605979"/>
          <a:ext cx="8112643" cy="3574965"/>
        </p:xfrm>
        <a:graphic>
          <a:graphicData uri="http://schemas.openxmlformats.org/drawingml/2006/table">
            <a:tbl>
              <a:tblPr firstRow="1" bandRow="1">
                <a:tableStyleId>{5C22544A-7EE6-4342-B048-85BDC9FD1C3A}</a:tableStyleId>
              </a:tblPr>
              <a:tblGrid>
                <a:gridCol w="8112643">
                  <a:extLst>
                    <a:ext uri="{9D8B030D-6E8A-4147-A177-3AD203B41FA5}">
                      <a16:colId xmlns:a16="http://schemas.microsoft.com/office/drawing/2014/main" val="1182874588"/>
                    </a:ext>
                  </a:extLst>
                </a:gridCol>
              </a:tblGrid>
              <a:tr h="3574965">
                <a:tc>
                  <a:txBody>
                    <a:bodyPr/>
                    <a:lstStyle/>
                    <a:p>
                      <a:endParaRPr lang="en-CA"/>
                    </a:p>
                  </a:txBody>
                  <a:tcPr>
                    <a:solidFill>
                      <a:schemeClr val="bg1">
                        <a:lumMod val="85000"/>
                      </a:schemeClr>
                    </a:solidFill>
                  </a:tcPr>
                </a:tc>
                <a:extLst>
                  <a:ext uri="{0D108BD9-81ED-4DB2-BD59-A6C34878D82A}">
                    <a16:rowId xmlns:a16="http://schemas.microsoft.com/office/drawing/2014/main" val="4139757531"/>
                  </a:ext>
                </a:extLst>
              </a:tr>
            </a:tbl>
          </a:graphicData>
        </a:graphic>
      </p:graphicFrame>
    </p:spTree>
    <p:extLst>
      <p:ext uri="{BB962C8B-B14F-4D97-AF65-F5344CB8AC3E}">
        <p14:creationId xmlns:p14="http://schemas.microsoft.com/office/powerpoint/2010/main" val="432900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BD5D79-DF3C-4520-ACC5-8A7978223A6B}"/>
              </a:ext>
            </a:extLst>
          </p:cNvPr>
          <p:cNvSpPr txBox="1"/>
          <p:nvPr>
            <p:custDataLst>
              <p:tags r:id="rId1"/>
            </p:custDataLst>
          </p:nvPr>
        </p:nvSpPr>
        <p:spPr>
          <a:xfrm>
            <a:off x="177383" y="677056"/>
            <a:ext cx="71652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accent6"/>
                </a:solidFill>
              </a:rPr>
              <a:t>Notre charte du savoir-agir en ligne</a:t>
            </a:r>
            <a:endParaRPr lang="fr-FR" sz="3600">
              <a:solidFill>
                <a:schemeClr val="accent6"/>
              </a:solidFill>
              <a:cs typeface="Calibri"/>
            </a:endParaRPr>
          </a:p>
        </p:txBody>
      </p:sp>
      <p:sp>
        <p:nvSpPr>
          <p:cNvPr id="3" name="ZoneTexte 2">
            <a:extLst>
              <a:ext uri="{FF2B5EF4-FFF2-40B4-BE49-F238E27FC236}">
                <a16:creationId xmlns:a16="http://schemas.microsoft.com/office/drawing/2014/main" id="{0C45CB37-2BF9-41A1-9CF2-A1C39D86101F}"/>
              </a:ext>
            </a:extLst>
          </p:cNvPr>
          <p:cNvSpPr txBox="1"/>
          <p:nvPr>
            <p:custDataLst>
              <p:tags r:id="rId2"/>
            </p:custDataLst>
          </p:nvPr>
        </p:nvSpPr>
        <p:spPr>
          <a:xfrm>
            <a:off x="489098" y="1765006"/>
            <a:ext cx="7517218" cy="584775"/>
          </a:xfrm>
          <a:prstGeom prst="rect">
            <a:avLst/>
          </a:prstGeom>
          <a:noFill/>
        </p:spPr>
        <p:txBody>
          <a:bodyPr wrap="square" rtlCol="0">
            <a:spAutoFit/>
          </a:bodyPr>
          <a:lstStyle/>
          <a:p>
            <a:r>
              <a:rPr lang="fr-CA" sz="3200"/>
              <a:t>Article 6 :</a:t>
            </a:r>
            <a:endParaRPr lang="en-CA" sz="3200"/>
          </a:p>
        </p:txBody>
      </p:sp>
      <p:graphicFrame>
        <p:nvGraphicFramePr>
          <p:cNvPr id="4" name="Tableau 4">
            <a:extLst>
              <a:ext uri="{FF2B5EF4-FFF2-40B4-BE49-F238E27FC236}">
                <a16:creationId xmlns:a16="http://schemas.microsoft.com/office/drawing/2014/main" id="{E71F1327-43AC-4F52-B834-5C2F9CBD974E}"/>
              </a:ext>
            </a:extLst>
          </p:cNvPr>
          <p:cNvGraphicFramePr>
            <a:graphicFrameLocks noGrp="1"/>
          </p:cNvGraphicFramePr>
          <p:nvPr>
            <p:custDataLst>
              <p:tags r:id="rId3"/>
            </p:custDataLst>
          </p:nvPr>
        </p:nvGraphicFramePr>
        <p:xfrm>
          <a:off x="489097" y="2605979"/>
          <a:ext cx="8112643" cy="3574965"/>
        </p:xfrm>
        <a:graphic>
          <a:graphicData uri="http://schemas.openxmlformats.org/drawingml/2006/table">
            <a:tbl>
              <a:tblPr firstRow="1" bandRow="1">
                <a:tableStyleId>{5C22544A-7EE6-4342-B048-85BDC9FD1C3A}</a:tableStyleId>
              </a:tblPr>
              <a:tblGrid>
                <a:gridCol w="8112643">
                  <a:extLst>
                    <a:ext uri="{9D8B030D-6E8A-4147-A177-3AD203B41FA5}">
                      <a16:colId xmlns:a16="http://schemas.microsoft.com/office/drawing/2014/main" val="1182874588"/>
                    </a:ext>
                  </a:extLst>
                </a:gridCol>
              </a:tblGrid>
              <a:tr h="3574965">
                <a:tc>
                  <a:txBody>
                    <a:bodyPr/>
                    <a:lstStyle/>
                    <a:p>
                      <a:endParaRPr lang="en-CA"/>
                    </a:p>
                  </a:txBody>
                  <a:tcPr>
                    <a:solidFill>
                      <a:schemeClr val="bg1">
                        <a:lumMod val="85000"/>
                      </a:schemeClr>
                    </a:solidFill>
                  </a:tcPr>
                </a:tc>
                <a:extLst>
                  <a:ext uri="{0D108BD9-81ED-4DB2-BD59-A6C34878D82A}">
                    <a16:rowId xmlns:a16="http://schemas.microsoft.com/office/drawing/2014/main" val="4139757531"/>
                  </a:ext>
                </a:extLst>
              </a:tr>
            </a:tbl>
          </a:graphicData>
        </a:graphic>
      </p:graphicFrame>
    </p:spTree>
    <p:extLst>
      <p:ext uri="{BB962C8B-B14F-4D97-AF65-F5344CB8AC3E}">
        <p14:creationId xmlns:p14="http://schemas.microsoft.com/office/powerpoint/2010/main" val="421385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D928F93-407B-4640-B142-C6558A035056}"/>
              </a:ext>
            </a:extLst>
          </p:cNvPr>
          <p:cNvSpPr txBox="1"/>
          <p:nvPr>
            <p:custDataLst>
              <p:tags r:id="rId1"/>
            </p:custDataLst>
          </p:nvPr>
        </p:nvSpPr>
        <p:spPr>
          <a:xfrm>
            <a:off x="365524" y="1265937"/>
            <a:ext cx="460110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400">
                <a:latin typeface="Arial"/>
                <a:cs typeface="Arial"/>
              </a:rPr>
              <a:t>Les lois sont-elles les mêmes partout?</a:t>
            </a:r>
          </a:p>
        </p:txBody>
      </p:sp>
      <p:pic>
        <p:nvPicPr>
          <p:cNvPr id="2050" name="Picture 2">
            <a:extLst>
              <a:ext uri="{FF2B5EF4-FFF2-40B4-BE49-F238E27FC236}">
                <a16:creationId xmlns:a16="http://schemas.microsoft.com/office/drawing/2014/main" id="{A45EDBB2-DA62-4B8C-B4ED-AFB317AA09C9}"/>
              </a:ext>
            </a:extLst>
          </p:cNvPr>
          <p:cNvPicPr>
            <a:picLocks noChangeAspect="1" noChangeArrowheads="1"/>
          </p:cNvPicPr>
          <p:nvPr>
            <p:custDataLst>
              <p:tags r:id="rId2"/>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4699000" y="502852"/>
            <a:ext cx="3993471" cy="399347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0FECC9D-F5D4-43B1-AAE5-1B06866A26FF}"/>
              </a:ext>
            </a:extLst>
          </p:cNvPr>
          <p:cNvSpPr txBox="1"/>
          <p:nvPr>
            <p:custDataLst>
              <p:tags r:id="rId3"/>
            </p:custDataLst>
          </p:nvPr>
        </p:nvSpPr>
        <p:spPr>
          <a:xfrm>
            <a:off x="266700" y="3746500"/>
            <a:ext cx="43053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a:latin typeface="Arial"/>
                <a:cs typeface="Calibri"/>
              </a:rPr>
              <a:t>Les lois s'appliquent-elles sur Internet?</a:t>
            </a:r>
          </a:p>
        </p:txBody>
      </p:sp>
      <p:sp>
        <p:nvSpPr>
          <p:cNvPr id="4" name="ZoneTexte 3">
            <a:extLst>
              <a:ext uri="{FF2B5EF4-FFF2-40B4-BE49-F238E27FC236}">
                <a16:creationId xmlns:a16="http://schemas.microsoft.com/office/drawing/2014/main" id="{8DFDA9C0-917F-4BF3-BB07-9C2877DACA9E}"/>
              </a:ext>
            </a:extLst>
          </p:cNvPr>
          <p:cNvSpPr txBox="1"/>
          <p:nvPr>
            <p:custDataLst>
              <p:tags r:id="rId4"/>
            </p:custDataLst>
          </p:nvPr>
        </p:nvSpPr>
        <p:spPr>
          <a:xfrm>
            <a:off x="3348966" y="5174891"/>
            <a:ext cx="5537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latin typeface="Arial"/>
                <a:cs typeface="Arial"/>
              </a:rPr>
              <a:t>Crois-tu </a:t>
            </a:r>
            <a:r>
              <a:rPr lang="fr-CA" sz="2400" dirty="0">
                <a:latin typeface="Arial"/>
                <a:ea typeface="+mn-lt"/>
                <a:cs typeface="+mn-lt"/>
              </a:rPr>
              <a:t>qu'il soit plus difficile ou plus facile de « réprimander » une personne qui agit mal sur internet? </a:t>
            </a:r>
            <a:endParaRPr lang="fr-FR" sz="2400" dirty="0">
              <a:latin typeface="Arial"/>
              <a:cs typeface="Calibri"/>
            </a:endParaRPr>
          </a:p>
        </p:txBody>
      </p:sp>
    </p:spTree>
    <p:extLst>
      <p:ext uri="{BB962C8B-B14F-4D97-AF65-F5344CB8AC3E}">
        <p14:creationId xmlns:p14="http://schemas.microsoft.com/office/powerpoint/2010/main" val="6277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9FD0193-585C-43B9-97A8-53898E96512B}"/>
              </a:ext>
            </a:extLst>
          </p:cNvPr>
          <p:cNvSpPr txBox="1"/>
          <p:nvPr>
            <p:custDataLst>
              <p:tags r:id="rId1"/>
            </p:custDataLst>
          </p:nvPr>
        </p:nvSpPr>
        <p:spPr>
          <a:xfrm>
            <a:off x="84520" y="574529"/>
            <a:ext cx="81203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a:latin typeface="Arial"/>
                <a:cs typeface="Arial"/>
              </a:rPr>
              <a:t>Internet, qu'est-ce que c'est?</a:t>
            </a:r>
          </a:p>
        </p:txBody>
      </p:sp>
      <p:graphicFrame>
        <p:nvGraphicFramePr>
          <p:cNvPr id="4" name="Tableau 4">
            <a:extLst>
              <a:ext uri="{FF2B5EF4-FFF2-40B4-BE49-F238E27FC236}">
                <a16:creationId xmlns:a16="http://schemas.microsoft.com/office/drawing/2014/main" id="{0F50DCBE-929F-4ECC-80BC-CB01BB8A86D3}"/>
              </a:ext>
            </a:extLst>
          </p:cNvPr>
          <p:cNvGraphicFramePr>
            <a:graphicFrameLocks noGrp="1"/>
          </p:cNvGraphicFramePr>
          <p:nvPr>
            <p:custDataLst>
              <p:tags r:id="rId2"/>
            </p:custDataLst>
            <p:extLst>
              <p:ext uri="{D42A27DB-BD31-4B8C-83A1-F6EECF244321}">
                <p14:modId xmlns:p14="http://schemas.microsoft.com/office/powerpoint/2010/main" val="450584402"/>
              </p:ext>
            </p:extLst>
          </p:nvPr>
        </p:nvGraphicFramePr>
        <p:xfrm>
          <a:off x="68717" y="1922662"/>
          <a:ext cx="6934249" cy="4229943"/>
        </p:xfrm>
        <a:graphic>
          <a:graphicData uri="http://schemas.openxmlformats.org/drawingml/2006/table">
            <a:tbl>
              <a:tblPr firstRow="1" bandRow="1">
                <a:tableStyleId>{5C22544A-7EE6-4342-B048-85BDC9FD1C3A}</a:tableStyleId>
              </a:tblPr>
              <a:tblGrid>
                <a:gridCol w="6934249">
                  <a:extLst>
                    <a:ext uri="{9D8B030D-6E8A-4147-A177-3AD203B41FA5}">
                      <a16:colId xmlns:a16="http://schemas.microsoft.com/office/drawing/2014/main" val="760022526"/>
                    </a:ext>
                  </a:extLst>
                </a:gridCol>
              </a:tblGrid>
              <a:tr h="4229943">
                <a:tc>
                  <a:txBody>
                    <a:bodyPr/>
                    <a:lstStyle/>
                    <a:p>
                      <a:endParaRPr lang="fr-FR"/>
                    </a:p>
                  </a:txBody>
                  <a:tcPr>
                    <a:solidFill>
                      <a:schemeClr val="bg1">
                        <a:lumMod val="85000"/>
                      </a:schemeClr>
                    </a:solidFill>
                  </a:tcPr>
                </a:tc>
                <a:extLst>
                  <a:ext uri="{0D108BD9-81ED-4DB2-BD59-A6C34878D82A}">
                    <a16:rowId xmlns:a16="http://schemas.microsoft.com/office/drawing/2014/main" val="211438428"/>
                  </a:ext>
                </a:extLst>
              </a:tr>
            </a:tbl>
          </a:graphicData>
        </a:graphic>
      </p:graphicFrame>
      <p:pic>
        <p:nvPicPr>
          <p:cNvPr id="8" name="Image 7">
            <a:extLst>
              <a:ext uri="{FF2B5EF4-FFF2-40B4-BE49-F238E27FC236}">
                <a16:creationId xmlns:a16="http://schemas.microsoft.com/office/drawing/2014/main" id="{2219F6AD-685F-4B0A-B0A9-98EE25495B81}"/>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7148565" y="3215088"/>
            <a:ext cx="2039971" cy="1728789"/>
          </a:xfrm>
          <a:prstGeom prst="rect">
            <a:avLst/>
          </a:prstGeom>
        </p:spPr>
      </p:pic>
      <p:pic>
        <p:nvPicPr>
          <p:cNvPr id="3074" name="Picture 2">
            <a:extLst>
              <a:ext uri="{FF2B5EF4-FFF2-40B4-BE49-F238E27FC236}">
                <a16:creationId xmlns:a16="http://schemas.microsoft.com/office/drawing/2014/main" id="{27B2EFE3-6D6C-411A-8F8C-674AEAFE7768}"/>
              </a:ext>
            </a:extLst>
          </p:cNvPr>
          <p:cNvPicPr>
            <a:picLocks noChangeAspect="1" noChangeArrowheads="1"/>
          </p:cNvPicPr>
          <p:nvPr>
            <p:custDataLst>
              <p:tags r:id="rId4"/>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7561129" y="559931"/>
            <a:ext cx="1170306" cy="116922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D75462FF-79F1-4A0E-844B-81A3ADF5C4E3}"/>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7510058" y="1729154"/>
            <a:ext cx="1292866" cy="1485934"/>
          </a:xfrm>
          <a:prstGeom prst="rect">
            <a:avLst/>
          </a:prstGeom>
        </p:spPr>
      </p:pic>
      <p:pic>
        <p:nvPicPr>
          <p:cNvPr id="3076" name="Picture 4">
            <a:extLst>
              <a:ext uri="{FF2B5EF4-FFF2-40B4-BE49-F238E27FC236}">
                <a16:creationId xmlns:a16="http://schemas.microsoft.com/office/drawing/2014/main" id="{F58F5A24-EFE7-4A49-A619-12EEB8289287}"/>
              </a:ext>
            </a:extLst>
          </p:cNvPr>
          <p:cNvPicPr>
            <a:picLocks noChangeAspect="1" noChangeArrowheads="1"/>
          </p:cNvPicPr>
          <p:nvPr>
            <p:custDataLst>
              <p:tags r:id="rId6"/>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7148565" y="4943877"/>
            <a:ext cx="1995435" cy="159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6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68A7A81-EB2A-4B3D-8421-B18BC57BD875}"/>
              </a:ext>
            </a:extLst>
          </p:cNvPr>
          <p:cNvSpPr txBox="1"/>
          <p:nvPr>
            <p:custDataLst>
              <p:tags r:id="rId1"/>
            </p:custDataLst>
          </p:nvPr>
        </p:nvSpPr>
        <p:spPr>
          <a:xfrm>
            <a:off x="1346597" y="512215"/>
            <a:ext cx="6450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a:latin typeface="Arial"/>
                <a:cs typeface="Arial"/>
              </a:rPr>
              <a:t>Internet : Petit historique</a:t>
            </a:r>
          </a:p>
        </p:txBody>
      </p:sp>
      <p:sp>
        <p:nvSpPr>
          <p:cNvPr id="3" name="ZoneTexte 2">
            <a:extLst>
              <a:ext uri="{FF2B5EF4-FFF2-40B4-BE49-F238E27FC236}">
                <a16:creationId xmlns:a16="http://schemas.microsoft.com/office/drawing/2014/main" id="{0F075108-D577-419B-86A8-A78A7989BA61}"/>
              </a:ext>
            </a:extLst>
          </p:cNvPr>
          <p:cNvSpPr txBox="1"/>
          <p:nvPr>
            <p:custDataLst>
              <p:tags r:id="rId2"/>
            </p:custDataLst>
          </p:nvPr>
        </p:nvSpPr>
        <p:spPr>
          <a:xfrm>
            <a:off x="275794" y="2564004"/>
            <a:ext cx="3616585" cy="1384995"/>
          </a:xfrm>
          <a:prstGeom prst="rect">
            <a:avLst/>
          </a:prstGeom>
          <a:noFill/>
        </p:spPr>
        <p:txBody>
          <a:bodyPr wrap="square" rtlCol="0" anchor="t">
            <a:spAutoFit/>
          </a:bodyPr>
          <a:lstStyle/>
          <a:p>
            <a:r>
              <a:rPr lang="fr-CA" sz="2800">
                <a:latin typeface="Arial"/>
                <a:cs typeface="Arial"/>
              </a:rPr>
              <a:t>Internet, ça existe depuis combien de temps?</a:t>
            </a:r>
            <a:endParaRPr lang="en-CA" sz="2800">
              <a:latin typeface="Arial"/>
              <a:cs typeface="Arial"/>
            </a:endParaRPr>
          </a:p>
        </p:txBody>
      </p:sp>
      <p:sp>
        <p:nvSpPr>
          <p:cNvPr id="6" name="ZoneTexte 5">
            <a:extLst>
              <a:ext uri="{FF2B5EF4-FFF2-40B4-BE49-F238E27FC236}">
                <a16:creationId xmlns:a16="http://schemas.microsoft.com/office/drawing/2014/main" id="{0F7A86B5-132D-4863-9A8A-0A1B89A91508}"/>
              </a:ext>
            </a:extLst>
          </p:cNvPr>
          <p:cNvSpPr txBox="1"/>
          <p:nvPr>
            <p:custDataLst>
              <p:tags r:id="rId3"/>
            </p:custDataLst>
          </p:nvPr>
        </p:nvSpPr>
        <p:spPr>
          <a:xfrm>
            <a:off x="1815062" y="5288737"/>
            <a:ext cx="7328938" cy="954107"/>
          </a:xfrm>
          <a:prstGeom prst="rect">
            <a:avLst/>
          </a:prstGeom>
          <a:noFill/>
        </p:spPr>
        <p:txBody>
          <a:bodyPr wrap="square" rtlCol="0" anchor="t">
            <a:spAutoFit/>
          </a:bodyPr>
          <a:lstStyle/>
          <a:p>
            <a:r>
              <a:rPr lang="fr-CA" sz="2800">
                <a:latin typeface="Arial"/>
                <a:cs typeface="Arial"/>
              </a:rPr>
              <a:t>Les réseaux sociaux, ça existe depuis combien de temps?</a:t>
            </a:r>
            <a:endParaRPr lang="en-CA" sz="2800">
              <a:latin typeface="Arial"/>
              <a:cs typeface="Arial"/>
            </a:endParaRPr>
          </a:p>
        </p:txBody>
      </p:sp>
      <p:pic>
        <p:nvPicPr>
          <p:cNvPr id="2050" name="Picture 2">
            <a:extLst>
              <a:ext uri="{FF2B5EF4-FFF2-40B4-BE49-F238E27FC236}">
                <a16:creationId xmlns:a16="http://schemas.microsoft.com/office/drawing/2014/main" id="{992292B3-04AB-4B98-9D50-D372C3D34B94}"/>
              </a:ext>
            </a:extLst>
          </p:cNvPr>
          <p:cNvPicPr>
            <a:picLocks noChangeAspect="1" noChangeArrowheads="1"/>
          </p:cNvPicPr>
          <p:nvPr>
            <p:custDataLst>
              <p:tags r:id="rId4"/>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4196953" y="1923824"/>
            <a:ext cx="3994908" cy="266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9970780-C4BA-4BC3-B244-0DA983918A6A}"/>
              </a:ext>
            </a:extLst>
          </p:cNvPr>
          <p:cNvSpPr txBox="1"/>
          <p:nvPr>
            <p:custDataLst>
              <p:tags r:id="rId1"/>
            </p:custDataLst>
          </p:nvPr>
        </p:nvSpPr>
        <p:spPr>
          <a:xfrm>
            <a:off x="385397" y="567132"/>
            <a:ext cx="7622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a:latin typeface="Arial"/>
                <a:cs typeface="Arial"/>
              </a:rPr>
              <a:t>Internet et les réseaux sociaux</a:t>
            </a:r>
          </a:p>
        </p:txBody>
      </p:sp>
      <p:sp>
        <p:nvSpPr>
          <p:cNvPr id="5" name="ZoneTexte 4">
            <a:extLst>
              <a:ext uri="{FF2B5EF4-FFF2-40B4-BE49-F238E27FC236}">
                <a16:creationId xmlns:a16="http://schemas.microsoft.com/office/drawing/2014/main" id="{9EC8177D-5E5F-4982-8675-07F508C05D1B}"/>
              </a:ext>
            </a:extLst>
          </p:cNvPr>
          <p:cNvSpPr txBox="1"/>
          <p:nvPr>
            <p:custDataLst>
              <p:tags r:id="rId2"/>
            </p:custDataLst>
          </p:nvPr>
        </p:nvSpPr>
        <p:spPr>
          <a:xfrm>
            <a:off x="3695700" y="1895099"/>
            <a:ext cx="3983710" cy="1569660"/>
          </a:xfrm>
          <a:prstGeom prst="rect">
            <a:avLst/>
          </a:prstGeom>
          <a:noFill/>
        </p:spPr>
        <p:txBody>
          <a:bodyPr wrap="square" rtlCol="0" anchor="t">
            <a:spAutoFit/>
          </a:bodyPr>
          <a:lstStyle/>
          <a:p>
            <a:r>
              <a:rPr lang="fr-CA" sz="3200">
                <a:latin typeface="Arial"/>
                <a:cs typeface="Arial"/>
              </a:rPr>
              <a:t>Qu’est-ce qu’un réseau social? À quoi ça sert?</a:t>
            </a:r>
            <a:endParaRPr lang="en-CA" sz="3200">
              <a:latin typeface="Arial"/>
              <a:cs typeface="Arial"/>
            </a:endParaRPr>
          </a:p>
        </p:txBody>
      </p:sp>
      <p:sp>
        <p:nvSpPr>
          <p:cNvPr id="6" name="ZoneTexte 5">
            <a:extLst>
              <a:ext uri="{FF2B5EF4-FFF2-40B4-BE49-F238E27FC236}">
                <a16:creationId xmlns:a16="http://schemas.microsoft.com/office/drawing/2014/main" id="{1DA8B356-6A3F-4693-B34E-0452E18881BB}"/>
              </a:ext>
            </a:extLst>
          </p:cNvPr>
          <p:cNvSpPr txBox="1"/>
          <p:nvPr>
            <p:custDataLst>
              <p:tags r:id="rId3"/>
            </p:custDataLst>
          </p:nvPr>
        </p:nvSpPr>
        <p:spPr>
          <a:xfrm>
            <a:off x="1236986" y="4453764"/>
            <a:ext cx="6439989" cy="954107"/>
          </a:xfrm>
          <a:prstGeom prst="rect">
            <a:avLst/>
          </a:prstGeom>
          <a:noFill/>
        </p:spPr>
        <p:txBody>
          <a:bodyPr wrap="square" rtlCol="0" anchor="t">
            <a:spAutoFit/>
          </a:bodyPr>
          <a:lstStyle/>
          <a:p>
            <a:r>
              <a:rPr lang="fr-CA" sz="2800">
                <a:latin typeface="Arial"/>
                <a:cs typeface="Arial"/>
              </a:rPr>
              <a:t>Et toi? Es-tu présent sur les réseaux sociaux? Lesquels?</a:t>
            </a:r>
            <a:endParaRPr lang="en-CA" sz="2800">
              <a:latin typeface="Arial"/>
              <a:cs typeface="Arial"/>
            </a:endParaRPr>
          </a:p>
        </p:txBody>
      </p:sp>
      <p:sp>
        <p:nvSpPr>
          <p:cNvPr id="7" name="ZoneTexte 6">
            <a:extLst>
              <a:ext uri="{FF2B5EF4-FFF2-40B4-BE49-F238E27FC236}">
                <a16:creationId xmlns:a16="http://schemas.microsoft.com/office/drawing/2014/main" id="{C24937C4-9919-47D4-97EA-A2B61968AC3B}"/>
              </a:ext>
            </a:extLst>
          </p:cNvPr>
          <p:cNvSpPr txBox="1"/>
          <p:nvPr>
            <p:custDataLst>
              <p:tags r:id="rId4"/>
            </p:custDataLst>
          </p:nvPr>
        </p:nvSpPr>
        <p:spPr>
          <a:xfrm>
            <a:off x="2148349" y="5501373"/>
            <a:ext cx="7210697" cy="707886"/>
          </a:xfrm>
          <a:prstGeom prst="rect">
            <a:avLst/>
          </a:prstGeom>
          <a:noFill/>
        </p:spPr>
        <p:txBody>
          <a:bodyPr wrap="square" rtlCol="0" anchor="t">
            <a:spAutoFit/>
          </a:bodyPr>
          <a:lstStyle/>
          <a:p>
            <a:r>
              <a:rPr lang="fr-CA" sz="2000">
                <a:latin typeface="Arial"/>
                <a:cs typeface="Arial"/>
              </a:rPr>
              <a:t>Sais-tu à partir de quel âge il est permis d’avoir un compte Facebook ou Instagram?</a:t>
            </a:r>
            <a:endParaRPr lang="en-CA" sz="2000">
              <a:latin typeface="Arial"/>
              <a:cs typeface="Arial"/>
            </a:endParaRPr>
          </a:p>
        </p:txBody>
      </p:sp>
      <p:pic>
        <p:nvPicPr>
          <p:cNvPr id="6146" name="Picture 2">
            <a:extLst>
              <a:ext uri="{FF2B5EF4-FFF2-40B4-BE49-F238E27FC236}">
                <a16:creationId xmlns:a16="http://schemas.microsoft.com/office/drawing/2014/main" id="{F75DA79E-B3DB-4F88-84F1-41936A3D9191}"/>
              </a:ext>
            </a:extLst>
          </p:cNvPr>
          <p:cNvPicPr>
            <a:picLocks noChangeAspect="1" noChangeArrowheads="1"/>
          </p:cNvPicPr>
          <p:nvPr>
            <p:custDataLst>
              <p:tags r:id="rId5"/>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670481" y="1444534"/>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CE8946-C82B-4BA9-8955-6C0DB910F412}"/>
              </a:ext>
            </a:extLst>
          </p:cNvPr>
          <p:cNvSpPr txBox="1"/>
          <p:nvPr>
            <p:custDataLst>
              <p:tags r:id="rId1"/>
            </p:custDataLst>
          </p:nvPr>
        </p:nvSpPr>
        <p:spPr>
          <a:xfrm>
            <a:off x="333555" y="609698"/>
            <a:ext cx="812033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400">
                <a:latin typeface="Arial"/>
                <a:ea typeface="+mn-lt"/>
                <a:cs typeface="+mn-lt"/>
              </a:rPr>
              <a:t>Mes actions en lignes peuvent-elles avoir des conséquences?</a:t>
            </a:r>
            <a:endParaRPr lang="fr-FR">
              <a:latin typeface="Arial"/>
              <a:cs typeface="Arial"/>
            </a:endParaRPr>
          </a:p>
        </p:txBody>
      </p:sp>
      <p:sp>
        <p:nvSpPr>
          <p:cNvPr id="4" name="ZoneTexte 3">
            <a:extLst>
              <a:ext uri="{FF2B5EF4-FFF2-40B4-BE49-F238E27FC236}">
                <a16:creationId xmlns:a16="http://schemas.microsoft.com/office/drawing/2014/main" id="{E8453072-82A4-4A0A-A7F5-65E66B713299}"/>
              </a:ext>
            </a:extLst>
          </p:cNvPr>
          <p:cNvSpPr txBox="1"/>
          <p:nvPr>
            <p:custDataLst>
              <p:tags r:id="rId2"/>
            </p:custDataLst>
          </p:nvPr>
        </p:nvSpPr>
        <p:spPr>
          <a:xfrm>
            <a:off x="830743" y="3019335"/>
            <a:ext cx="52448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latin typeface="Arial"/>
                <a:cs typeface="Arial"/>
              </a:rPr>
              <a:t>- Sur les autres?</a:t>
            </a:r>
          </a:p>
        </p:txBody>
      </p:sp>
      <p:sp>
        <p:nvSpPr>
          <p:cNvPr id="2" name="Rectangle 1">
            <a:extLst>
              <a:ext uri="{FF2B5EF4-FFF2-40B4-BE49-F238E27FC236}">
                <a16:creationId xmlns:a16="http://schemas.microsoft.com/office/drawing/2014/main" id="{71D75E90-98F9-4B82-8778-FD9C02E8D643}"/>
              </a:ext>
            </a:extLst>
          </p:cNvPr>
          <p:cNvSpPr/>
          <p:nvPr>
            <p:custDataLst>
              <p:tags r:id="rId3"/>
            </p:custDataLst>
          </p:nvPr>
        </p:nvSpPr>
        <p:spPr>
          <a:xfrm>
            <a:off x="2708048" y="5430312"/>
            <a:ext cx="4970496" cy="584775"/>
          </a:xfrm>
          <a:prstGeom prst="rect">
            <a:avLst/>
          </a:prstGeom>
        </p:spPr>
        <p:txBody>
          <a:bodyPr wrap="square" anchor="t">
            <a:spAutoFit/>
          </a:bodyPr>
          <a:lstStyle/>
          <a:p>
            <a:r>
              <a:rPr lang="fr-FR" sz="2800">
                <a:latin typeface="Arial"/>
                <a:cs typeface="Calibri"/>
              </a:rPr>
              <a:t>- </a:t>
            </a:r>
            <a:r>
              <a:rPr lang="fr-FR" sz="3200">
                <a:latin typeface="Arial"/>
                <a:cs typeface="Calibri"/>
              </a:rPr>
              <a:t>Conséquences</a:t>
            </a:r>
            <a:r>
              <a:rPr lang="fr-FR" sz="2800">
                <a:latin typeface="Arial"/>
                <a:cs typeface="Calibri"/>
              </a:rPr>
              <a:t> </a:t>
            </a:r>
            <a:r>
              <a:rPr lang="fr-FR" sz="3200">
                <a:latin typeface="Arial"/>
                <a:cs typeface="Calibri"/>
              </a:rPr>
              <a:t>légales?</a:t>
            </a:r>
          </a:p>
        </p:txBody>
      </p:sp>
      <p:sp>
        <p:nvSpPr>
          <p:cNvPr id="5" name="Rectangle 4">
            <a:extLst>
              <a:ext uri="{FF2B5EF4-FFF2-40B4-BE49-F238E27FC236}">
                <a16:creationId xmlns:a16="http://schemas.microsoft.com/office/drawing/2014/main" id="{C4F38C61-72B1-40AF-8D87-4F87EA253E96}"/>
              </a:ext>
            </a:extLst>
          </p:cNvPr>
          <p:cNvSpPr/>
          <p:nvPr>
            <p:custDataLst>
              <p:tags r:id="rId4"/>
            </p:custDataLst>
          </p:nvPr>
        </p:nvSpPr>
        <p:spPr>
          <a:xfrm>
            <a:off x="2012642" y="4199816"/>
            <a:ext cx="3348994" cy="584775"/>
          </a:xfrm>
          <a:prstGeom prst="rect">
            <a:avLst/>
          </a:prstGeom>
        </p:spPr>
        <p:txBody>
          <a:bodyPr wrap="none" anchor="t">
            <a:spAutoFit/>
          </a:bodyPr>
          <a:lstStyle/>
          <a:p>
            <a:r>
              <a:rPr lang="fr-FR" sz="3200">
                <a:latin typeface="Arial"/>
                <a:cs typeface="Calibri"/>
              </a:rPr>
              <a:t>- Sur moi-même?</a:t>
            </a:r>
          </a:p>
        </p:txBody>
      </p:sp>
    </p:spTree>
    <p:extLst>
      <p:ext uri="{BB962C8B-B14F-4D97-AF65-F5344CB8AC3E}">
        <p14:creationId xmlns:p14="http://schemas.microsoft.com/office/powerpoint/2010/main" val="272897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8AD224-A5A7-48F7-8CE0-3DADD78AA5B1}"/>
              </a:ext>
            </a:extLst>
          </p:cNvPr>
          <p:cNvSpPr/>
          <p:nvPr>
            <p:custDataLst>
              <p:tags r:id="rId1"/>
            </p:custDataLst>
          </p:nvPr>
        </p:nvSpPr>
        <p:spPr>
          <a:xfrm>
            <a:off x="124301" y="734296"/>
            <a:ext cx="8051180" cy="954107"/>
          </a:xfrm>
          <a:prstGeom prst="rect">
            <a:avLst/>
          </a:prstGeom>
        </p:spPr>
        <p:txBody>
          <a:bodyPr wrap="square" anchor="t">
            <a:spAutoFit/>
          </a:bodyPr>
          <a:lstStyle/>
          <a:p>
            <a:r>
              <a:rPr lang="fr-CA" sz="2800" dirty="0">
                <a:solidFill>
                  <a:schemeClr val="accent6"/>
                </a:solidFill>
                <a:latin typeface="Arial"/>
                <a:cs typeface="Arial"/>
              </a:rPr>
              <a:t>1.Qu’est-ce qu’il est interdit de faire</a:t>
            </a:r>
            <a:endParaRPr lang="fr-FR" dirty="0">
              <a:solidFill>
                <a:schemeClr val="accent6"/>
              </a:solidFill>
            </a:endParaRPr>
          </a:p>
          <a:p>
            <a:r>
              <a:rPr lang="fr-CA" sz="2800" dirty="0">
                <a:solidFill>
                  <a:schemeClr val="accent6"/>
                </a:solidFill>
                <a:latin typeface="Arial"/>
                <a:cs typeface="Arial"/>
              </a:rPr>
              <a:t> sur Internet?</a:t>
            </a:r>
            <a:endParaRPr lang="fr-CA" dirty="0">
              <a:solidFill>
                <a:schemeClr val="accent6"/>
              </a:solidFill>
            </a:endParaRPr>
          </a:p>
        </p:txBody>
      </p:sp>
      <p:graphicFrame>
        <p:nvGraphicFramePr>
          <p:cNvPr id="4" name="Tableau 4">
            <a:extLst>
              <a:ext uri="{FF2B5EF4-FFF2-40B4-BE49-F238E27FC236}">
                <a16:creationId xmlns:a16="http://schemas.microsoft.com/office/drawing/2014/main" id="{56C1B70F-6D8C-4DEA-B4A9-CDEDC06C5D34}"/>
              </a:ext>
            </a:extLst>
          </p:cNvPr>
          <p:cNvGraphicFramePr>
            <a:graphicFrameLocks noGrp="1"/>
          </p:cNvGraphicFramePr>
          <p:nvPr>
            <p:custDataLst>
              <p:tags r:id="rId2"/>
            </p:custDataLst>
            <p:extLst>
              <p:ext uri="{D42A27DB-BD31-4B8C-83A1-F6EECF244321}">
                <p14:modId xmlns:p14="http://schemas.microsoft.com/office/powerpoint/2010/main" val="3707312798"/>
              </p:ext>
            </p:extLst>
          </p:nvPr>
        </p:nvGraphicFramePr>
        <p:xfrm>
          <a:off x="124301" y="1920895"/>
          <a:ext cx="6266986" cy="4540344"/>
        </p:xfrm>
        <a:graphic>
          <a:graphicData uri="http://schemas.openxmlformats.org/drawingml/2006/table">
            <a:tbl>
              <a:tblPr firstRow="1" bandRow="1">
                <a:tableStyleId>{5C22544A-7EE6-4342-B048-85BDC9FD1C3A}</a:tableStyleId>
              </a:tblPr>
              <a:tblGrid>
                <a:gridCol w="6266986">
                  <a:extLst>
                    <a:ext uri="{9D8B030D-6E8A-4147-A177-3AD203B41FA5}">
                      <a16:colId xmlns:a16="http://schemas.microsoft.com/office/drawing/2014/main" val="3291949577"/>
                    </a:ext>
                  </a:extLst>
                </a:gridCol>
              </a:tblGrid>
              <a:tr h="4540344">
                <a:tc>
                  <a:txBody>
                    <a:bodyPr/>
                    <a:lstStyle/>
                    <a:p>
                      <a:endParaRPr lang="fr-CA"/>
                    </a:p>
                  </a:txBody>
                  <a:tcPr>
                    <a:solidFill>
                      <a:schemeClr val="bg1">
                        <a:lumMod val="85000"/>
                      </a:schemeClr>
                    </a:solidFill>
                  </a:tcPr>
                </a:tc>
                <a:extLst>
                  <a:ext uri="{0D108BD9-81ED-4DB2-BD59-A6C34878D82A}">
                    <a16:rowId xmlns:a16="http://schemas.microsoft.com/office/drawing/2014/main" val="583792431"/>
                  </a:ext>
                </a:extLst>
              </a:tr>
            </a:tbl>
          </a:graphicData>
        </a:graphic>
      </p:graphicFrame>
      <p:sp>
        <p:nvSpPr>
          <p:cNvPr id="7" name="Rectangle 6">
            <a:extLst>
              <a:ext uri="{FF2B5EF4-FFF2-40B4-BE49-F238E27FC236}">
                <a16:creationId xmlns:a16="http://schemas.microsoft.com/office/drawing/2014/main" id="{67B7640E-79E0-4A2D-8B72-5A194727CFDF}"/>
              </a:ext>
            </a:extLst>
          </p:cNvPr>
          <p:cNvSpPr/>
          <p:nvPr>
            <p:custDataLst>
              <p:tags r:id="rId3"/>
            </p:custDataLst>
          </p:nvPr>
        </p:nvSpPr>
        <p:spPr>
          <a:xfrm>
            <a:off x="4453217" y="3244334"/>
            <a:ext cx="237566" cy="369332"/>
          </a:xfrm>
          <a:prstGeom prst="rect">
            <a:avLst/>
          </a:prstGeom>
        </p:spPr>
        <p:txBody>
          <a:bodyPr wrap="none">
            <a:spAutoFit/>
          </a:bodyPr>
          <a:lstStyle/>
          <a:p>
            <a:r>
              <a:rPr lang="fr-CA"/>
              <a:t> </a:t>
            </a:r>
          </a:p>
        </p:txBody>
      </p:sp>
      <p:pic>
        <p:nvPicPr>
          <p:cNvPr id="3074" name="Picture 2">
            <a:extLst>
              <a:ext uri="{FF2B5EF4-FFF2-40B4-BE49-F238E27FC236}">
                <a16:creationId xmlns:a16="http://schemas.microsoft.com/office/drawing/2014/main" id="{AE86A146-4640-4F86-BC0E-F67071C738BA}"/>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6760542" y="3613666"/>
            <a:ext cx="2058993" cy="3065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ECCA7A2-8E63-486E-8A8E-DE6FC606476B}"/>
              </a:ext>
            </a:extLst>
          </p:cNvPr>
          <p:cNvPicPr>
            <a:picLocks noChangeAspect="1" noChangeArrowheads="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6186520" y="501805"/>
            <a:ext cx="3310217" cy="331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2B9974F4-BDA1-44D9-B9DD-6153670A22FE}" vid="{E5375146-CCE4-4CE2-92BF-23F8109F8A2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8ee12ee5-159c-4bfa-a4d1-c6eb204610cd">EDUC-759069603-2037915</_dlc_DocId>
    <_dlc_DocIdUrl xmlns="8ee12ee5-159c-4bfa-a4d1-c6eb204610cd">
      <Url>https://educaloi.sharepoint.com/gestion/_layouts/15/DocIdRedir.aspx?ID=EDUC-759069603-2037915</Url>
      <Description>EDUC-759069603-2037915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6AE07480DE83049B331BFE7258C85C2" ma:contentTypeVersion="12" ma:contentTypeDescription="Crée un document." ma:contentTypeScope="" ma:versionID="3ee1dd8f02d48daa67c6b744c535029f">
  <xsd:schema xmlns:xsd="http://www.w3.org/2001/XMLSchema" xmlns:xs="http://www.w3.org/2001/XMLSchema" xmlns:p="http://schemas.microsoft.com/office/2006/metadata/properties" xmlns:ns2="c69a5f4b-6906-45ca-a891-0737c6714d95" xmlns:ns3="8ee12ee5-159c-4bfa-a4d1-c6eb204610cd" targetNamespace="http://schemas.microsoft.com/office/2006/metadata/properties" ma:root="true" ma:fieldsID="d92292d4d358620305c04d89d8ff8b4d" ns2:_="" ns3:_="">
    <xsd:import namespace="c69a5f4b-6906-45ca-a891-0737c6714d95"/>
    <xsd:import namespace="8ee12ee5-159c-4bfa-a4d1-c6eb204610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3:_dlc_DocId" minOccurs="0"/>
                <xsd:element ref="ns3:_dlc_DocIdUrl" minOccurs="0"/>
                <xsd:element ref="ns3:_dlc_DocIdPersistId"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a5f4b-6906-45ca-a891-0737c6714d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SharedWithUsers" ma:index="10"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description="" ma:internalName="SharedWithDetails" ma:readOnly="true">
      <xsd:simpleType>
        <xsd:restriction base="dms:Note">
          <xsd:maxLength value="255"/>
        </xsd:restriction>
      </xsd:simpleType>
    </xsd:element>
    <xsd:element name="_dlc_DocId" ma:index="18" nillable="true" ma:displayName="Valeur d’ID de document" ma:description="Valeur de l’ID de document affecté à cet élément." ma:internalName="_dlc_DocId" ma:readOnly="true">
      <xsd:simpleType>
        <xsd:restriction base="dms:Text"/>
      </xsd:simpleType>
    </xsd:element>
    <xsd:element name="_dlc_DocIdUrl" ma:index="1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D5399-56D9-4738-AE32-38FD2FDB1A0B}">
  <ds:schemaRefs>
    <ds:schemaRef ds:uri="http://schemas.microsoft.com/sharepoint/events"/>
  </ds:schemaRefs>
</ds:datastoreItem>
</file>

<file path=customXml/itemProps2.xml><?xml version="1.0" encoding="utf-8"?>
<ds:datastoreItem xmlns:ds="http://schemas.openxmlformats.org/officeDocument/2006/customXml" ds:itemID="{C5DA5E9F-0623-4F3F-9B3F-5999D9C00AAE}">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ee12ee5-159c-4bfa-a4d1-c6eb204610cd"/>
    <ds:schemaRef ds:uri="c69a5f4b-6906-45ca-a891-0737c6714d95"/>
    <ds:schemaRef ds:uri="http://www.w3.org/XML/1998/namespace"/>
    <ds:schemaRef ds:uri="http://purl.org/dc/dcmitype/"/>
  </ds:schemaRefs>
</ds:datastoreItem>
</file>

<file path=customXml/itemProps3.xml><?xml version="1.0" encoding="utf-8"?>
<ds:datastoreItem xmlns:ds="http://schemas.openxmlformats.org/officeDocument/2006/customXml" ds:itemID="{4A7816DC-C916-41BA-ADA2-DF514815B809}">
  <ds:schemaRefs>
    <ds:schemaRef ds:uri="http://schemas.microsoft.com/sharepoint/v3/contenttype/forms"/>
  </ds:schemaRefs>
</ds:datastoreItem>
</file>

<file path=customXml/itemProps4.xml><?xml version="1.0" encoding="utf-8"?>
<ds:datastoreItem xmlns:ds="http://schemas.openxmlformats.org/officeDocument/2006/customXml" ds:itemID="{20AE2533-58D7-43BA-9FFF-60F8312AB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a5f4b-6906-45ca-a891-0737c6714d95"/>
    <ds:schemaRef ds:uri="8ee12ee5-159c-4bfa-a4d1-c6eb2046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Thème1</Template>
  <TotalTime>189</TotalTime>
  <Words>7712</Words>
  <Application>Microsoft Office PowerPoint</Application>
  <PresentationFormat>Affichage à l'écran (4:3)</PresentationFormat>
  <Paragraphs>667</Paragraphs>
  <Slides>39</Slides>
  <Notes>39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39</vt:i4>
      </vt:variant>
    </vt:vector>
  </HeadingPairs>
  <TitlesOfParts>
    <vt:vector size="43" baseType="lpstr">
      <vt:lpstr>Arial</vt:lpstr>
      <vt:lpstr>Calibri</vt:lpstr>
      <vt:lpstr>Wingdings</vt:lpstr>
      <vt:lpstr>Thème1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Paolo Miriello</dc:creator>
  <cp:lastModifiedBy>Kim Bélanger-Baillargeon</cp:lastModifiedBy>
  <cp:revision>417</cp:revision>
  <cp:lastPrinted>2019-08-28T13:43:58Z</cp:lastPrinted>
  <dcterms:created xsi:type="dcterms:W3CDTF">2019-08-28T13:28:26Z</dcterms:created>
  <dcterms:modified xsi:type="dcterms:W3CDTF">2020-09-30T16:51:31Z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0x01010056AE07480DE83049B331BFE7258C85C2</vt:lpwstr>
  </property>
  <property fmtid="{D5CDD505-2E9C-101B-9397-08002B2CF9AE}" pid="3" name="_dlc_DocIdItemGuid">
    <vt:lpwstr>1b089579-dec3-493b-bb08-4b3d13dfbbb0</vt:lpwstr>
  </property>
  <property fmtid="{D5CDD505-2E9C-101B-9397-08002B2CF9AE}" pid="4" name="TaxKeyword">
    <vt:lpwstr/>
  </property>
</Properties>
</file>